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34"/>
  </p:notesMasterIdLst>
  <p:handoutMasterIdLst>
    <p:handoutMasterId r:id="rId35"/>
  </p:handoutMasterIdLst>
  <p:sldIdLst>
    <p:sldId id="312" r:id="rId5"/>
    <p:sldId id="256" r:id="rId6"/>
    <p:sldId id="277" r:id="rId7"/>
    <p:sldId id="280" r:id="rId8"/>
    <p:sldId id="281" r:id="rId9"/>
    <p:sldId id="282" r:id="rId10"/>
    <p:sldId id="295" r:id="rId11"/>
    <p:sldId id="309" r:id="rId12"/>
    <p:sldId id="284" r:id="rId13"/>
    <p:sldId id="296" r:id="rId14"/>
    <p:sldId id="297" r:id="rId15"/>
    <p:sldId id="286" r:id="rId16"/>
    <p:sldId id="287" r:id="rId17"/>
    <p:sldId id="299" r:id="rId18"/>
    <p:sldId id="289" r:id="rId19"/>
    <p:sldId id="290" r:id="rId20"/>
    <p:sldId id="291" r:id="rId21"/>
    <p:sldId id="311" r:id="rId22"/>
    <p:sldId id="294" r:id="rId23"/>
    <p:sldId id="310" r:id="rId24"/>
    <p:sldId id="283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8" r:id="rId33"/>
  </p:sldIdLst>
  <p:sldSz cx="12192000" cy="6858000"/>
  <p:notesSz cx="6858000" cy="9144000"/>
  <p:defaultTextStyle>
    <a:defPPr rtl="0"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nika Lewandowska" initials="ML" lastIdx="17" clrIdx="0">
    <p:extLst>
      <p:ext uri="{19B8F6BF-5375-455C-9EA6-DF929625EA0E}">
        <p15:presenceInfo xmlns:p15="http://schemas.microsoft.com/office/powerpoint/2012/main" userId="Monika Lewandowska" providerId="None"/>
      </p:ext>
    </p:extLst>
  </p:cmAuthor>
  <p:cmAuthor id="2" name="Tomasz Przybyszewski" initials="TP" lastIdx="16" clrIdx="1">
    <p:extLst>
      <p:ext uri="{19B8F6BF-5375-455C-9EA6-DF929625EA0E}">
        <p15:presenceInfo xmlns:p15="http://schemas.microsoft.com/office/powerpoint/2012/main" userId="10b6eae7817049e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6E02DE-6D48-454D-A8A0-B774620024C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77580ED-CD0E-4F70-BB9D-8FB0ADC2E3E0}">
      <dgm:prSet phldrT="[Tekst]"/>
      <dgm:spPr/>
      <dgm:t>
        <a:bodyPr/>
        <a:lstStyle/>
        <a:p>
          <a:r>
            <a:rPr lang="pl-PL" dirty="0"/>
            <a:t>Centra Niezależnego Życia</a:t>
          </a:r>
        </a:p>
      </dgm:t>
    </dgm:pt>
    <dgm:pt modelId="{B0004986-E3ED-443A-B87C-B94CC2A5AF73}" type="parTrans" cxnId="{CF521CA5-392B-4EF1-ABB8-572F9FC8173B}">
      <dgm:prSet/>
      <dgm:spPr/>
      <dgm:t>
        <a:bodyPr/>
        <a:lstStyle/>
        <a:p>
          <a:endParaRPr lang="pl-PL"/>
        </a:p>
      </dgm:t>
    </dgm:pt>
    <dgm:pt modelId="{C6ACB194-2BFD-444C-AD97-ABCEA1B2492F}" type="sibTrans" cxnId="{CF521CA5-392B-4EF1-ABB8-572F9FC8173B}">
      <dgm:prSet/>
      <dgm:spPr/>
      <dgm:t>
        <a:bodyPr/>
        <a:lstStyle/>
        <a:p>
          <a:endParaRPr lang="pl-PL"/>
        </a:p>
      </dgm:t>
    </dgm:pt>
    <dgm:pt modelId="{5C4568B2-D2A6-492E-9E6A-0F79A1D2775E}">
      <dgm:prSet phldrT="[Tekst]"/>
      <dgm:spPr/>
      <dgm:t>
        <a:bodyPr/>
        <a:lstStyle/>
        <a:p>
          <a:r>
            <a:rPr lang="pl-PL" dirty="0"/>
            <a:t>Kompleksowe</a:t>
          </a:r>
        </a:p>
      </dgm:t>
    </dgm:pt>
    <dgm:pt modelId="{442AA605-24AE-4650-A215-C2218CB26FD0}" type="parTrans" cxnId="{B51398DC-0310-4749-9650-E9F381DD2E41}">
      <dgm:prSet/>
      <dgm:spPr/>
      <dgm:t>
        <a:bodyPr/>
        <a:lstStyle/>
        <a:p>
          <a:endParaRPr lang="pl-PL"/>
        </a:p>
      </dgm:t>
    </dgm:pt>
    <dgm:pt modelId="{1E7EAAB5-36A0-448E-9AF0-63B331744D57}" type="sibTrans" cxnId="{B51398DC-0310-4749-9650-E9F381DD2E41}">
      <dgm:prSet/>
      <dgm:spPr/>
      <dgm:t>
        <a:bodyPr/>
        <a:lstStyle/>
        <a:p>
          <a:endParaRPr lang="pl-PL"/>
        </a:p>
      </dgm:t>
    </dgm:pt>
    <dgm:pt modelId="{D3EE9F8F-482D-4C81-9970-B61933B695BD}">
      <dgm:prSet phldrT="[Tekst]"/>
      <dgm:spPr/>
      <dgm:t>
        <a:bodyPr/>
        <a:lstStyle/>
        <a:p>
          <a:r>
            <a:rPr lang="pl-PL" dirty="0"/>
            <a:t>Wyspecjalizowane</a:t>
          </a:r>
        </a:p>
      </dgm:t>
    </dgm:pt>
    <dgm:pt modelId="{67A1369D-4203-4A0A-BB0A-B8462DC337C3}" type="parTrans" cxnId="{F871F6E1-A3FD-4D6D-A6B1-2A8BCB4001BC}">
      <dgm:prSet/>
      <dgm:spPr/>
      <dgm:t>
        <a:bodyPr/>
        <a:lstStyle/>
        <a:p>
          <a:endParaRPr lang="pl-PL"/>
        </a:p>
      </dgm:t>
    </dgm:pt>
    <dgm:pt modelId="{EF43B1BB-3272-48C3-9366-0240276C393B}" type="sibTrans" cxnId="{F871F6E1-A3FD-4D6D-A6B1-2A8BCB4001BC}">
      <dgm:prSet/>
      <dgm:spPr/>
      <dgm:t>
        <a:bodyPr/>
        <a:lstStyle/>
        <a:p>
          <a:endParaRPr lang="pl-PL"/>
        </a:p>
      </dgm:t>
    </dgm:pt>
    <dgm:pt modelId="{6B33609B-1D1B-4E32-8B9B-230FA33D9AE5}" type="pres">
      <dgm:prSet presAssocID="{176E02DE-6D48-454D-A8A0-B774620024C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AF928AC8-09CB-4CE2-9B8B-6A1A7A28F598}" type="pres">
      <dgm:prSet presAssocID="{E77580ED-CD0E-4F70-BB9D-8FB0ADC2E3E0}" presName="hierRoot1" presStyleCnt="0">
        <dgm:presLayoutVars>
          <dgm:hierBranch val="init"/>
        </dgm:presLayoutVars>
      </dgm:prSet>
      <dgm:spPr/>
    </dgm:pt>
    <dgm:pt modelId="{F5181101-4F7B-480D-AF72-D96170A96878}" type="pres">
      <dgm:prSet presAssocID="{E77580ED-CD0E-4F70-BB9D-8FB0ADC2E3E0}" presName="rootComposite1" presStyleCnt="0"/>
      <dgm:spPr/>
    </dgm:pt>
    <dgm:pt modelId="{E88718AD-0086-433B-853E-0486BBDFE34F}" type="pres">
      <dgm:prSet presAssocID="{E77580ED-CD0E-4F70-BB9D-8FB0ADC2E3E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860D876-10BE-4BE5-A87A-C631AD13EF8A}" type="pres">
      <dgm:prSet presAssocID="{E77580ED-CD0E-4F70-BB9D-8FB0ADC2E3E0}" presName="rootConnector1" presStyleLbl="node1" presStyleIdx="0" presStyleCnt="0"/>
      <dgm:spPr/>
      <dgm:t>
        <a:bodyPr/>
        <a:lstStyle/>
        <a:p>
          <a:endParaRPr lang="pl-PL"/>
        </a:p>
      </dgm:t>
    </dgm:pt>
    <dgm:pt modelId="{1A2A213F-ED39-4959-B2FF-153DD36556D8}" type="pres">
      <dgm:prSet presAssocID="{E77580ED-CD0E-4F70-BB9D-8FB0ADC2E3E0}" presName="hierChild2" presStyleCnt="0"/>
      <dgm:spPr/>
    </dgm:pt>
    <dgm:pt modelId="{16420F0D-0F58-4161-899F-441CB5370584}" type="pres">
      <dgm:prSet presAssocID="{442AA605-24AE-4650-A215-C2218CB26FD0}" presName="Name37" presStyleLbl="parChTrans1D2" presStyleIdx="0" presStyleCnt="2"/>
      <dgm:spPr/>
      <dgm:t>
        <a:bodyPr/>
        <a:lstStyle/>
        <a:p>
          <a:endParaRPr lang="pl-PL"/>
        </a:p>
      </dgm:t>
    </dgm:pt>
    <dgm:pt modelId="{F761A5A4-280D-4DE4-9794-0A82BF96783D}" type="pres">
      <dgm:prSet presAssocID="{5C4568B2-D2A6-492E-9E6A-0F79A1D2775E}" presName="hierRoot2" presStyleCnt="0">
        <dgm:presLayoutVars>
          <dgm:hierBranch val="init"/>
        </dgm:presLayoutVars>
      </dgm:prSet>
      <dgm:spPr/>
    </dgm:pt>
    <dgm:pt modelId="{A39D2FA2-F5E9-45F2-828A-E6CF78E8A9D8}" type="pres">
      <dgm:prSet presAssocID="{5C4568B2-D2A6-492E-9E6A-0F79A1D2775E}" presName="rootComposite" presStyleCnt="0"/>
      <dgm:spPr/>
    </dgm:pt>
    <dgm:pt modelId="{176236E3-F159-4840-8832-DB890F360DF1}" type="pres">
      <dgm:prSet presAssocID="{5C4568B2-D2A6-492E-9E6A-0F79A1D2775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DFC2D5E-85BF-4C51-9BEA-D30BD15F11D3}" type="pres">
      <dgm:prSet presAssocID="{5C4568B2-D2A6-492E-9E6A-0F79A1D2775E}" presName="rootConnector" presStyleLbl="node2" presStyleIdx="0" presStyleCnt="2"/>
      <dgm:spPr/>
      <dgm:t>
        <a:bodyPr/>
        <a:lstStyle/>
        <a:p>
          <a:endParaRPr lang="pl-PL"/>
        </a:p>
      </dgm:t>
    </dgm:pt>
    <dgm:pt modelId="{6A1A738D-1AC0-4C7C-8060-EDB2976D31F3}" type="pres">
      <dgm:prSet presAssocID="{5C4568B2-D2A6-492E-9E6A-0F79A1D2775E}" presName="hierChild4" presStyleCnt="0"/>
      <dgm:spPr/>
    </dgm:pt>
    <dgm:pt modelId="{6335C5ED-FD3C-4A50-A77F-A13D0383772B}" type="pres">
      <dgm:prSet presAssocID="{5C4568B2-D2A6-492E-9E6A-0F79A1D2775E}" presName="hierChild5" presStyleCnt="0"/>
      <dgm:spPr/>
    </dgm:pt>
    <dgm:pt modelId="{3BA16A0D-83DE-4FAC-97CB-6256F274071F}" type="pres">
      <dgm:prSet presAssocID="{67A1369D-4203-4A0A-BB0A-B8462DC337C3}" presName="Name37" presStyleLbl="parChTrans1D2" presStyleIdx="1" presStyleCnt="2"/>
      <dgm:spPr/>
      <dgm:t>
        <a:bodyPr/>
        <a:lstStyle/>
        <a:p>
          <a:endParaRPr lang="pl-PL"/>
        </a:p>
      </dgm:t>
    </dgm:pt>
    <dgm:pt modelId="{B36CB8B2-ED33-4545-ACC6-A07BC881BC31}" type="pres">
      <dgm:prSet presAssocID="{D3EE9F8F-482D-4C81-9970-B61933B695BD}" presName="hierRoot2" presStyleCnt="0">
        <dgm:presLayoutVars>
          <dgm:hierBranch val="init"/>
        </dgm:presLayoutVars>
      </dgm:prSet>
      <dgm:spPr/>
    </dgm:pt>
    <dgm:pt modelId="{19F7FA61-033B-4081-AB38-465DF7F2B9F9}" type="pres">
      <dgm:prSet presAssocID="{D3EE9F8F-482D-4C81-9970-B61933B695BD}" presName="rootComposite" presStyleCnt="0"/>
      <dgm:spPr/>
    </dgm:pt>
    <dgm:pt modelId="{297182D1-A4AF-4B50-8016-6C4638E04881}" type="pres">
      <dgm:prSet presAssocID="{D3EE9F8F-482D-4C81-9970-B61933B695BD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DA96C2D-0758-49C6-B7F8-F8B2C99C8FB1}" type="pres">
      <dgm:prSet presAssocID="{D3EE9F8F-482D-4C81-9970-B61933B695BD}" presName="rootConnector" presStyleLbl="node2" presStyleIdx="1" presStyleCnt="2"/>
      <dgm:spPr/>
      <dgm:t>
        <a:bodyPr/>
        <a:lstStyle/>
        <a:p>
          <a:endParaRPr lang="pl-PL"/>
        </a:p>
      </dgm:t>
    </dgm:pt>
    <dgm:pt modelId="{8698ED5F-2439-4103-BFBF-AE360E541007}" type="pres">
      <dgm:prSet presAssocID="{D3EE9F8F-482D-4C81-9970-B61933B695BD}" presName="hierChild4" presStyleCnt="0"/>
      <dgm:spPr/>
    </dgm:pt>
    <dgm:pt modelId="{998EDCB4-C2C3-4612-8B5F-F9EC8C8841D8}" type="pres">
      <dgm:prSet presAssocID="{D3EE9F8F-482D-4C81-9970-B61933B695BD}" presName="hierChild5" presStyleCnt="0"/>
      <dgm:spPr/>
    </dgm:pt>
    <dgm:pt modelId="{CA9F8915-893F-4F84-B4F0-16769F3F0750}" type="pres">
      <dgm:prSet presAssocID="{E77580ED-CD0E-4F70-BB9D-8FB0ADC2E3E0}" presName="hierChild3" presStyleCnt="0"/>
      <dgm:spPr/>
    </dgm:pt>
  </dgm:ptLst>
  <dgm:cxnLst>
    <dgm:cxn modelId="{1111CBAD-66AF-4548-ACBA-FA1E303B0E75}" type="presOf" srcId="{5C4568B2-D2A6-492E-9E6A-0F79A1D2775E}" destId="{176236E3-F159-4840-8832-DB890F360DF1}" srcOrd="0" destOrd="0" presId="urn:microsoft.com/office/officeart/2005/8/layout/orgChart1"/>
    <dgm:cxn modelId="{E4A544E3-6663-4D6E-8870-BD57F1643EFF}" type="presOf" srcId="{176E02DE-6D48-454D-A8A0-B774620024C4}" destId="{6B33609B-1D1B-4E32-8B9B-230FA33D9AE5}" srcOrd="0" destOrd="0" presId="urn:microsoft.com/office/officeart/2005/8/layout/orgChart1"/>
    <dgm:cxn modelId="{B51398DC-0310-4749-9650-E9F381DD2E41}" srcId="{E77580ED-CD0E-4F70-BB9D-8FB0ADC2E3E0}" destId="{5C4568B2-D2A6-492E-9E6A-0F79A1D2775E}" srcOrd="0" destOrd="0" parTransId="{442AA605-24AE-4650-A215-C2218CB26FD0}" sibTransId="{1E7EAAB5-36A0-448E-9AF0-63B331744D57}"/>
    <dgm:cxn modelId="{F871F6E1-A3FD-4D6D-A6B1-2A8BCB4001BC}" srcId="{E77580ED-CD0E-4F70-BB9D-8FB0ADC2E3E0}" destId="{D3EE9F8F-482D-4C81-9970-B61933B695BD}" srcOrd="1" destOrd="0" parTransId="{67A1369D-4203-4A0A-BB0A-B8462DC337C3}" sibTransId="{EF43B1BB-3272-48C3-9366-0240276C393B}"/>
    <dgm:cxn modelId="{4C0CF3CA-7DD1-46F4-801D-E5EF3EC4BC24}" type="presOf" srcId="{D3EE9F8F-482D-4C81-9970-B61933B695BD}" destId="{5DA96C2D-0758-49C6-B7F8-F8B2C99C8FB1}" srcOrd="1" destOrd="0" presId="urn:microsoft.com/office/officeart/2005/8/layout/orgChart1"/>
    <dgm:cxn modelId="{CF521CA5-392B-4EF1-ABB8-572F9FC8173B}" srcId="{176E02DE-6D48-454D-A8A0-B774620024C4}" destId="{E77580ED-CD0E-4F70-BB9D-8FB0ADC2E3E0}" srcOrd="0" destOrd="0" parTransId="{B0004986-E3ED-443A-B87C-B94CC2A5AF73}" sibTransId="{C6ACB194-2BFD-444C-AD97-ABCEA1B2492F}"/>
    <dgm:cxn modelId="{F23A9230-4FF4-44A9-9F21-F6F09FA7021A}" type="presOf" srcId="{67A1369D-4203-4A0A-BB0A-B8462DC337C3}" destId="{3BA16A0D-83DE-4FAC-97CB-6256F274071F}" srcOrd="0" destOrd="0" presId="urn:microsoft.com/office/officeart/2005/8/layout/orgChart1"/>
    <dgm:cxn modelId="{C3F04B5D-4B73-4D07-888F-535016443CBE}" type="presOf" srcId="{E77580ED-CD0E-4F70-BB9D-8FB0ADC2E3E0}" destId="{E88718AD-0086-433B-853E-0486BBDFE34F}" srcOrd="0" destOrd="0" presId="urn:microsoft.com/office/officeart/2005/8/layout/orgChart1"/>
    <dgm:cxn modelId="{E0BAC3E2-8A60-4A91-9615-A95430A18926}" type="presOf" srcId="{5C4568B2-D2A6-492E-9E6A-0F79A1D2775E}" destId="{0DFC2D5E-85BF-4C51-9BEA-D30BD15F11D3}" srcOrd="1" destOrd="0" presId="urn:microsoft.com/office/officeart/2005/8/layout/orgChart1"/>
    <dgm:cxn modelId="{8BA47A05-55FF-4DCE-811E-899E5FB90F53}" type="presOf" srcId="{442AA605-24AE-4650-A215-C2218CB26FD0}" destId="{16420F0D-0F58-4161-899F-441CB5370584}" srcOrd="0" destOrd="0" presId="urn:microsoft.com/office/officeart/2005/8/layout/orgChart1"/>
    <dgm:cxn modelId="{D196A0E1-DD4A-4BE2-8A83-A35B45C5C8BE}" type="presOf" srcId="{D3EE9F8F-482D-4C81-9970-B61933B695BD}" destId="{297182D1-A4AF-4B50-8016-6C4638E04881}" srcOrd="0" destOrd="0" presId="urn:microsoft.com/office/officeart/2005/8/layout/orgChart1"/>
    <dgm:cxn modelId="{C378F744-7625-4565-A7B2-4E59AF731A73}" type="presOf" srcId="{E77580ED-CD0E-4F70-BB9D-8FB0ADC2E3E0}" destId="{6860D876-10BE-4BE5-A87A-C631AD13EF8A}" srcOrd="1" destOrd="0" presId="urn:microsoft.com/office/officeart/2005/8/layout/orgChart1"/>
    <dgm:cxn modelId="{709CF9A4-F526-4955-B896-194C8D65C204}" type="presParOf" srcId="{6B33609B-1D1B-4E32-8B9B-230FA33D9AE5}" destId="{AF928AC8-09CB-4CE2-9B8B-6A1A7A28F598}" srcOrd="0" destOrd="0" presId="urn:microsoft.com/office/officeart/2005/8/layout/orgChart1"/>
    <dgm:cxn modelId="{0E7CA1A3-97ED-4B78-927B-9B913070780F}" type="presParOf" srcId="{AF928AC8-09CB-4CE2-9B8B-6A1A7A28F598}" destId="{F5181101-4F7B-480D-AF72-D96170A96878}" srcOrd="0" destOrd="0" presId="urn:microsoft.com/office/officeart/2005/8/layout/orgChart1"/>
    <dgm:cxn modelId="{EA4E95AA-1970-4AC5-912D-C85886FED38D}" type="presParOf" srcId="{F5181101-4F7B-480D-AF72-D96170A96878}" destId="{E88718AD-0086-433B-853E-0486BBDFE34F}" srcOrd="0" destOrd="0" presId="urn:microsoft.com/office/officeart/2005/8/layout/orgChart1"/>
    <dgm:cxn modelId="{71504A9A-1CF0-4351-8644-9A5DA80E7B38}" type="presParOf" srcId="{F5181101-4F7B-480D-AF72-D96170A96878}" destId="{6860D876-10BE-4BE5-A87A-C631AD13EF8A}" srcOrd="1" destOrd="0" presId="urn:microsoft.com/office/officeart/2005/8/layout/orgChart1"/>
    <dgm:cxn modelId="{DABF334B-2E79-4B63-AAF7-3C9772879A67}" type="presParOf" srcId="{AF928AC8-09CB-4CE2-9B8B-6A1A7A28F598}" destId="{1A2A213F-ED39-4959-B2FF-153DD36556D8}" srcOrd="1" destOrd="0" presId="urn:microsoft.com/office/officeart/2005/8/layout/orgChart1"/>
    <dgm:cxn modelId="{044CAADE-E9E8-4E94-B668-AA3CB748AB30}" type="presParOf" srcId="{1A2A213F-ED39-4959-B2FF-153DD36556D8}" destId="{16420F0D-0F58-4161-899F-441CB5370584}" srcOrd="0" destOrd="0" presId="urn:microsoft.com/office/officeart/2005/8/layout/orgChart1"/>
    <dgm:cxn modelId="{0DAD0632-612D-4FE9-8311-38A9AC78555A}" type="presParOf" srcId="{1A2A213F-ED39-4959-B2FF-153DD36556D8}" destId="{F761A5A4-280D-4DE4-9794-0A82BF96783D}" srcOrd="1" destOrd="0" presId="urn:microsoft.com/office/officeart/2005/8/layout/orgChart1"/>
    <dgm:cxn modelId="{D482CF5B-9FEA-4CA9-8091-DE6EA7F13668}" type="presParOf" srcId="{F761A5A4-280D-4DE4-9794-0A82BF96783D}" destId="{A39D2FA2-F5E9-45F2-828A-E6CF78E8A9D8}" srcOrd="0" destOrd="0" presId="urn:microsoft.com/office/officeart/2005/8/layout/orgChart1"/>
    <dgm:cxn modelId="{B0BDAFDE-4224-44F1-98DD-2F45118D96F0}" type="presParOf" srcId="{A39D2FA2-F5E9-45F2-828A-E6CF78E8A9D8}" destId="{176236E3-F159-4840-8832-DB890F360DF1}" srcOrd="0" destOrd="0" presId="urn:microsoft.com/office/officeart/2005/8/layout/orgChart1"/>
    <dgm:cxn modelId="{13A16C2D-0893-4A41-8495-2394D98E25E4}" type="presParOf" srcId="{A39D2FA2-F5E9-45F2-828A-E6CF78E8A9D8}" destId="{0DFC2D5E-85BF-4C51-9BEA-D30BD15F11D3}" srcOrd="1" destOrd="0" presId="urn:microsoft.com/office/officeart/2005/8/layout/orgChart1"/>
    <dgm:cxn modelId="{F9A70E1A-7E54-4E78-A337-A95F1F8E0582}" type="presParOf" srcId="{F761A5A4-280D-4DE4-9794-0A82BF96783D}" destId="{6A1A738D-1AC0-4C7C-8060-EDB2976D31F3}" srcOrd="1" destOrd="0" presId="urn:microsoft.com/office/officeart/2005/8/layout/orgChart1"/>
    <dgm:cxn modelId="{4DA95AD5-C2B2-42F6-9DFB-ADB20333A20A}" type="presParOf" srcId="{F761A5A4-280D-4DE4-9794-0A82BF96783D}" destId="{6335C5ED-FD3C-4A50-A77F-A13D0383772B}" srcOrd="2" destOrd="0" presId="urn:microsoft.com/office/officeart/2005/8/layout/orgChart1"/>
    <dgm:cxn modelId="{DE341355-0375-4738-AACA-6513171F0268}" type="presParOf" srcId="{1A2A213F-ED39-4959-B2FF-153DD36556D8}" destId="{3BA16A0D-83DE-4FAC-97CB-6256F274071F}" srcOrd="2" destOrd="0" presId="urn:microsoft.com/office/officeart/2005/8/layout/orgChart1"/>
    <dgm:cxn modelId="{F67FE895-A290-4C2A-A056-E7E81C1AC245}" type="presParOf" srcId="{1A2A213F-ED39-4959-B2FF-153DD36556D8}" destId="{B36CB8B2-ED33-4545-ACC6-A07BC881BC31}" srcOrd="3" destOrd="0" presId="urn:microsoft.com/office/officeart/2005/8/layout/orgChart1"/>
    <dgm:cxn modelId="{BDF66D51-447F-43E9-8DF6-16C1C25DC37C}" type="presParOf" srcId="{B36CB8B2-ED33-4545-ACC6-A07BC881BC31}" destId="{19F7FA61-033B-4081-AB38-465DF7F2B9F9}" srcOrd="0" destOrd="0" presId="urn:microsoft.com/office/officeart/2005/8/layout/orgChart1"/>
    <dgm:cxn modelId="{21F81A93-33D0-4A09-A156-5427F1C44D8E}" type="presParOf" srcId="{19F7FA61-033B-4081-AB38-465DF7F2B9F9}" destId="{297182D1-A4AF-4B50-8016-6C4638E04881}" srcOrd="0" destOrd="0" presId="urn:microsoft.com/office/officeart/2005/8/layout/orgChart1"/>
    <dgm:cxn modelId="{E78CF0FD-AE93-46E6-A175-5755CB4A73BC}" type="presParOf" srcId="{19F7FA61-033B-4081-AB38-465DF7F2B9F9}" destId="{5DA96C2D-0758-49C6-B7F8-F8B2C99C8FB1}" srcOrd="1" destOrd="0" presId="urn:microsoft.com/office/officeart/2005/8/layout/orgChart1"/>
    <dgm:cxn modelId="{72A622C0-4A43-4BC3-A1B2-039F7A9745A3}" type="presParOf" srcId="{B36CB8B2-ED33-4545-ACC6-A07BC881BC31}" destId="{8698ED5F-2439-4103-BFBF-AE360E541007}" srcOrd="1" destOrd="0" presId="urn:microsoft.com/office/officeart/2005/8/layout/orgChart1"/>
    <dgm:cxn modelId="{1261A724-63CE-4E60-9780-2B18124302AC}" type="presParOf" srcId="{B36CB8B2-ED33-4545-ACC6-A07BC881BC31}" destId="{998EDCB4-C2C3-4612-8B5F-F9EC8C8841D8}" srcOrd="2" destOrd="0" presId="urn:microsoft.com/office/officeart/2005/8/layout/orgChart1"/>
    <dgm:cxn modelId="{4D510769-7E97-4AE6-BFC9-A12AA7E72485}" type="presParOf" srcId="{AF928AC8-09CB-4CE2-9B8B-6A1A7A28F598}" destId="{CA9F8915-893F-4F84-B4F0-16769F3F075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A16A0D-83DE-4FAC-97CB-6256F274071F}">
      <dsp:nvSpPr>
        <dsp:cNvPr id="0" name=""/>
        <dsp:cNvSpPr/>
      </dsp:nvSpPr>
      <dsp:spPr>
        <a:xfrm>
          <a:off x="4860130" y="1662515"/>
          <a:ext cx="2010024" cy="6976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847"/>
              </a:lnTo>
              <a:lnTo>
                <a:pt x="2010024" y="348847"/>
              </a:lnTo>
              <a:lnTo>
                <a:pt x="2010024" y="69769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420F0D-0F58-4161-899F-441CB5370584}">
      <dsp:nvSpPr>
        <dsp:cNvPr id="0" name=""/>
        <dsp:cNvSpPr/>
      </dsp:nvSpPr>
      <dsp:spPr>
        <a:xfrm>
          <a:off x="2850106" y="1662515"/>
          <a:ext cx="2010024" cy="697694"/>
        </a:xfrm>
        <a:custGeom>
          <a:avLst/>
          <a:gdLst/>
          <a:ahLst/>
          <a:cxnLst/>
          <a:rect l="0" t="0" r="0" b="0"/>
          <a:pathLst>
            <a:path>
              <a:moveTo>
                <a:pt x="2010024" y="0"/>
              </a:moveTo>
              <a:lnTo>
                <a:pt x="2010024" y="348847"/>
              </a:lnTo>
              <a:lnTo>
                <a:pt x="0" y="348847"/>
              </a:lnTo>
              <a:lnTo>
                <a:pt x="0" y="69769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8718AD-0086-433B-853E-0486BBDFE34F}">
      <dsp:nvSpPr>
        <dsp:cNvPr id="0" name=""/>
        <dsp:cNvSpPr/>
      </dsp:nvSpPr>
      <dsp:spPr>
        <a:xfrm>
          <a:off x="3198953" y="1337"/>
          <a:ext cx="3322355" cy="16611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/>
            <a:t>Centra Niezależnego Życia</a:t>
          </a:r>
        </a:p>
      </dsp:txBody>
      <dsp:txXfrm>
        <a:off x="3198953" y="1337"/>
        <a:ext cx="3322355" cy="1661177"/>
      </dsp:txXfrm>
    </dsp:sp>
    <dsp:sp modelId="{176236E3-F159-4840-8832-DB890F360DF1}">
      <dsp:nvSpPr>
        <dsp:cNvPr id="0" name=""/>
        <dsp:cNvSpPr/>
      </dsp:nvSpPr>
      <dsp:spPr>
        <a:xfrm>
          <a:off x="1188928" y="2360209"/>
          <a:ext cx="3322355" cy="16611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/>
            <a:t>Kompleksowe</a:t>
          </a:r>
        </a:p>
      </dsp:txBody>
      <dsp:txXfrm>
        <a:off x="1188928" y="2360209"/>
        <a:ext cx="3322355" cy="1661177"/>
      </dsp:txXfrm>
    </dsp:sp>
    <dsp:sp modelId="{297182D1-A4AF-4B50-8016-6C4638E04881}">
      <dsp:nvSpPr>
        <dsp:cNvPr id="0" name=""/>
        <dsp:cNvSpPr/>
      </dsp:nvSpPr>
      <dsp:spPr>
        <a:xfrm>
          <a:off x="5208978" y="2360209"/>
          <a:ext cx="3322355" cy="16611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/>
            <a:t>Wyspecjalizowane</a:t>
          </a:r>
        </a:p>
      </dsp:txBody>
      <dsp:txXfrm>
        <a:off x="5208978" y="2360209"/>
        <a:ext cx="3322355" cy="1661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0CE682F-5CA3-4B82-8B0E-44FD217EE709}" type="datetime1">
              <a:rPr lang="pl-PL" smtClean="0"/>
              <a:t>15.06.2023</a:t>
            </a:fld>
            <a:endParaRPr lang="pl-PL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B53ADFC-ABB8-401A-BB24-33FDAFEDCEB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32493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noProof="0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0B0F9F-8D6B-47DB-9281-90694B9E23CE}" type="datetime1">
              <a:rPr lang="pl-PL" smtClean="0"/>
              <a:pPr/>
              <a:t>15.06.2023</a:t>
            </a:fld>
            <a:endParaRPr lang="pl-PL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 noProof="0" dirty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B725628-3A68-42F4-BA86-981817953149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6492586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l-PL" smtClean="0"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92577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l-PL" smtClean="0"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24479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l-PL" smtClean="0"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23412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l-PL" smtClean="0"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567872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l-PL" smtClean="0"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606300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l-PL" smtClean="0"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84977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l-PL" smtClean="0"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98236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l-PL" smtClean="0"/>
              <a:t>19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039541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l-PL" smtClean="0"/>
              <a:t>21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8732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l-PL" smtClean="0"/>
              <a:t>22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569435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l-PL" smtClean="0"/>
              <a:t>23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39074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l-PL" smtClean="0"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98457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l-PL" smtClean="0"/>
              <a:t>24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700608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l-PL" smtClean="0"/>
              <a:t>25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81452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l-PL" smtClean="0"/>
              <a:t>26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25840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l-PL" smtClean="0"/>
              <a:t>27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805620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l-PL" smtClean="0"/>
              <a:t>28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69297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l-PL" smtClean="0"/>
              <a:t>29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9214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l-PL" smtClean="0"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74056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l-PL" smtClean="0"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5875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l-PL" smtClean="0"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3858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l-PL" smtClean="0"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798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l-PL" smtClean="0"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1809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l-PL" smtClean="0"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7998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l-PL" smtClean="0"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2034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w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pPr rtl="0"/>
            <a:r>
              <a:rPr lang="pl-PL" noProof="0"/>
              <a:t>Kliknij, aby edytować styl wzorca podtytułu</a:t>
            </a:r>
            <a:endParaRPr lang="pl-PL" noProof="0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>
              <a:defRPr/>
            </a:lvl1pPr>
          </a:lstStyle>
          <a:p>
            <a:fld id="{7EEBE634-78E5-4899-AE1B-B64498BB725F}" type="datetime1">
              <a:rPr lang="pl-PL" smtClean="0"/>
              <a:pPr/>
              <a:t>15.06.2023</a:t>
            </a:fld>
            <a:endParaRPr lang="pl-PL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l-PL" noProof="0" smtClean="0"/>
              <a:t>‹#›</a:t>
            </a:fld>
            <a:endParaRPr lang="pl-PL" noProof="0" dirty="0"/>
          </a:p>
        </p:txBody>
      </p:sp>
      <p:cxnSp>
        <p:nvCxnSpPr>
          <p:cNvPr id="8" name="Łącznik prosty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A621DC0-910D-4679-903A-774CFA39FDF7}" type="datetime1">
              <a:rPr lang="pl-PL" smtClean="0"/>
              <a:pPr/>
              <a:t>15.06.2023</a:t>
            </a:fld>
            <a:endParaRPr lang="pl-PL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l-PL" noProof="0" smtClean="0"/>
              <a:t>‹#›</a:t>
            </a:fld>
            <a:endParaRPr lang="pl-PL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68B1E87-4F64-491E-B645-847CBA56C993}" type="datetime1">
              <a:rPr lang="pl-PL" smtClean="0"/>
              <a:pPr/>
              <a:t>15.06.2023</a:t>
            </a:fld>
            <a:endParaRPr lang="pl-PL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l-PL" noProof="0" smtClean="0"/>
              <a:t>‹#›</a:t>
            </a:fld>
            <a:endParaRPr lang="pl-PL" noProof="0" dirty="0"/>
          </a:p>
        </p:txBody>
      </p:sp>
      <p:cxnSp>
        <p:nvCxnSpPr>
          <p:cNvPr id="7" name="Łącznik prosty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CD6FF78-3C4D-46B6-ACE2-8BAD70D37A80}" type="datetime1">
              <a:rPr lang="pl-PL" smtClean="0"/>
              <a:pPr/>
              <a:t>15.06.2023</a:t>
            </a:fld>
            <a:endParaRPr lang="pl-PL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l-PL" noProof="0" smtClean="0"/>
              <a:t>‹#›</a:t>
            </a:fld>
            <a:endParaRPr lang="pl-PL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w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b="0" spc="200" baseline="0"/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8297F6F-7B60-47A3-A3EF-6B0F66D26FEA}" type="datetime1">
              <a:rPr lang="pl-PL" smtClean="0"/>
              <a:pPr/>
              <a:t>15.06.2023</a:t>
            </a:fld>
            <a:endParaRPr lang="pl-PL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l-PL" noProof="0" smtClean="0"/>
              <a:t>‹#›</a:t>
            </a:fld>
            <a:endParaRPr lang="pl-PL" noProof="0" dirty="0"/>
          </a:p>
        </p:txBody>
      </p:sp>
      <p:cxnSp>
        <p:nvCxnSpPr>
          <p:cNvPr id="8" name="Łącznik prosty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DD224E0-26FC-48AC-A1F4-0652E252C5D6}" type="datetime1">
              <a:rPr lang="pl-PL" smtClean="0"/>
              <a:pPr/>
              <a:t>15.06.2023</a:t>
            </a:fld>
            <a:endParaRPr lang="pl-PL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l-PL" noProof="0" smtClean="0"/>
              <a:t>‹#›</a:t>
            </a:fld>
            <a:endParaRPr lang="pl-PL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 noProof="0"/>
              <a:t>Kliknij, aby edytować style wzorca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1698D14-09E5-46F1-A0B6-CFD7799EEF3B}" type="datetime1">
              <a:rPr lang="pl-PL" smtClean="0"/>
              <a:pPr/>
              <a:t>15.06.2023</a:t>
            </a:fld>
            <a:endParaRPr lang="pl-PL" dirty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 dirty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l-PL" noProof="0" smtClean="0"/>
              <a:t>‹#›</a:t>
            </a:fld>
            <a:endParaRPr lang="pl-PL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D0CB81A-62B6-4D86-B5F9-B98C16302349}" type="datetime1">
              <a:rPr lang="pl-PL" smtClean="0"/>
              <a:pPr/>
              <a:t>15.06.2023</a:t>
            </a:fld>
            <a:endParaRPr lang="pl-PL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l-PL" noProof="0" smtClean="0"/>
              <a:t>‹#›</a:t>
            </a:fld>
            <a:endParaRPr lang="pl-PL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35B4F86-0851-49A4-8C26-53DCDBC52820}" type="datetime1">
              <a:rPr lang="pl-PL" smtClean="0"/>
              <a:pPr/>
              <a:t>15.06.2023</a:t>
            </a:fld>
            <a:endParaRPr lang="pl-PL" dirty="0"/>
          </a:p>
        </p:txBody>
      </p:sp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l-PL" noProof="0" smtClean="0"/>
              <a:t>‹#›</a:t>
            </a:fld>
            <a:endParaRPr lang="pl-PL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 rtlCol="0"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 rtlCol="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6533B47-BDFA-4B3B-A420-4094E60E1F74}" type="datetime1">
              <a:rPr lang="pl-PL" smtClean="0"/>
              <a:pPr/>
              <a:t>15.06.2023</a:t>
            </a:fld>
            <a:endParaRPr lang="pl-PL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l-PL" noProof="0" smtClean="0"/>
              <a:t>‹#›</a:t>
            </a:fld>
            <a:endParaRPr lang="pl-PL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Obraz — symbol zastępczy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9311A1F-0521-44D0-BB1E-9C8ABA880483}" type="datetime1">
              <a:rPr lang="pl-PL" smtClean="0"/>
              <a:pPr/>
              <a:t>15.06.2023</a:t>
            </a:fld>
            <a:endParaRPr lang="pl-PL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67E5644-1E61-4311-A31E-84CB9C7AA8A9}" type="slidenum">
              <a:rPr lang="pl-PL" noProof="0" smtClean="0"/>
              <a:t>‹#›</a:t>
            </a:fld>
            <a:endParaRPr lang="pl-PL" noProof="0" dirty="0"/>
          </a:p>
        </p:txBody>
      </p:sp>
      <p:cxnSp>
        <p:nvCxnSpPr>
          <p:cNvPr id="8" name="Łącznik prosty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l-PL" noProof="0" dirty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9060CF-8A4E-46EF-A490-C23B3C3CDF51}" type="datetime1">
              <a:rPr lang="pl-PL" smtClean="0"/>
              <a:pPr/>
              <a:t>15.06.2023</a:t>
            </a:fld>
            <a:endParaRPr lang="pl-PL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4FAB73BC-B049-4115-A692-8D63A059BFB8}" type="slidenum">
              <a:rPr lang="pl-PL" noProof="0" smtClean="0"/>
              <a:pPr/>
              <a:t>‹#›</a:t>
            </a:fld>
            <a:endParaRPr lang="pl-PL" noProof="0" dirty="0"/>
          </a:p>
        </p:txBody>
      </p:sp>
      <p:cxnSp>
        <p:nvCxnSpPr>
          <p:cNvPr id="7" name="Łącznik prosty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111" y="1182589"/>
            <a:ext cx="10821338" cy="3676207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5390" y="298488"/>
            <a:ext cx="5761219" cy="737680"/>
          </a:xfrm>
          <a:prstGeom prst="rect">
            <a:avLst/>
          </a:prstGeom>
        </p:spPr>
      </p:pic>
      <p:grpSp>
        <p:nvGrpSpPr>
          <p:cNvPr id="10" name="Grupa 9"/>
          <p:cNvGrpSpPr/>
          <p:nvPr/>
        </p:nvGrpSpPr>
        <p:grpSpPr>
          <a:xfrm>
            <a:off x="3215390" y="5414517"/>
            <a:ext cx="5079741" cy="1236005"/>
            <a:chOff x="3215390" y="5414517"/>
            <a:chExt cx="5079741" cy="1236005"/>
          </a:xfrm>
        </p:grpSpPr>
        <p:pic>
          <p:nvPicPr>
            <p:cNvPr id="4" name="Obraz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447714" y="6092487"/>
              <a:ext cx="847417" cy="487722"/>
            </a:xfrm>
            <a:prstGeom prst="rect">
              <a:avLst/>
            </a:prstGeom>
          </p:spPr>
        </p:pic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215390" y="5551689"/>
              <a:ext cx="1298561" cy="280440"/>
            </a:xfrm>
            <a:prstGeom prst="rect">
              <a:avLst/>
            </a:prstGeom>
          </p:spPr>
        </p:pic>
        <p:pic>
          <p:nvPicPr>
            <p:cNvPr id="6" name="Obraz 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160391" y="5414517"/>
              <a:ext cx="1298561" cy="554784"/>
            </a:xfrm>
            <a:prstGeom prst="rect">
              <a:avLst/>
            </a:prstGeom>
          </p:spPr>
        </p:pic>
        <p:pic>
          <p:nvPicPr>
            <p:cNvPr id="7" name="Obraz 6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447714" y="5441951"/>
              <a:ext cx="640135" cy="390178"/>
            </a:xfrm>
            <a:prstGeom prst="rect">
              <a:avLst/>
            </a:prstGeom>
          </p:spPr>
        </p:pic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215390" y="6126018"/>
              <a:ext cx="1024217" cy="420660"/>
            </a:xfrm>
            <a:prstGeom prst="rect">
              <a:avLst/>
            </a:prstGeom>
          </p:spPr>
        </p:pic>
        <p:pic>
          <p:nvPicPr>
            <p:cNvPr id="9" name="Obraz 8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524231" y="6126221"/>
              <a:ext cx="792549" cy="5243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48381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r>
              <a:rPr lang="pl-PL" dirty="0"/>
              <a:t>punkt informacyjno-koordynacyjny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DAEBF38-2152-6EB4-E5C4-412405037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10896" lvl="2" indent="0">
              <a:buNone/>
            </a:pPr>
            <a:r>
              <a:rPr lang="pl-PL" sz="2400" dirty="0"/>
              <a:t>Podejmuje działania wspierające skontaktowanie osoby </a:t>
            </a:r>
            <a:br>
              <a:rPr lang="pl-PL" sz="2400" dirty="0"/>
            </a:br>
            <a:r>
              <a:rPr lang="pl-PL" sz="2400" dirty="0"/>
              <a:t>z niepełnosprawnością z organami, urzędami lub innymi podmiotami realizującymi prawa osób z niepełnosprawnościami lub zapewniającymi świadczenia na ich rzecz. Oznacza to m.in.: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l-PL" sz="2400" dirty="0"/>
              <a:t> wsparcie w wypełnianiu odpowiednich dokumentów,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l-PL" sz="2400" dirty="0"/>
              <a:t> pomoc w umówieniu wizyty we właściwej jednostce lub instytucji,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l-PL" sz="2400" dirty="0"/>
              <a:t> weryfikację sposobu załatwienia sprawy na rzecz danej osoby </a:t>
            </a:r>
            <a:br>
              <a:rPr lang="pl-PL" sz="2400" dirty="0"/>
            </a:br>
            <a:r>
              <a:rPr lang="pl-PL" sz="2400" dirty="0"/>
              <a:t>z niepełnosprawnością,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l-PL" sz="2400" dirty="0"/>
              <a:t> punkt informacyjno-koordynacyjny może też skierować zgłaszającą się osobę z niepełnosprawnością do innych struktur w ramach Centrum Niezależnego Życia</a:t>
            </a:r>
          </a:p>
        </p:txBody>
      </p:sp>
    </p:spTree>
    <p:extLst>
      <p:ext uri="{BB962C8B-B14F-4D97-AF65-F5344CB8AC3E}">
        <p14:creationId xmlns:p14="http://schemas.microsoft.com/office/powerpoint/2010/main" val="3111367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r>
              <a:rPr lang="pl-PL" dirty="0"/>
              <a:t>punkt informacyjno-koordynacyjny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DAEBF38-2152-6EB4-E5C4-412405037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10896" lvl="2" indent="0">
              <a:buNone/>
            </a:pPr>
            <a:r>
              <a:rPr lang="pl-PL" sz="2400" dirty="0"/>
              <a:t>Koordynuje świadczenia medyczne i społeczne na rzecz osób z niepełnosprawnością psychospołeczną. Oznacza to m.in.: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informowanie tych osób oraz ich najbliższego otoczenia o prawach oraz świadczeniach oferowanych przez CNŻ, lokalne Centra Zdrowia Psychicznego i inne podmioty,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kontaktowanie z podmiotami leczniczymi oraz placówkami zapewniającymi świadczenia, zwłaszcza Centrami Zdrowia Psychicznego,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wspieranie w wyborze usług medycznych, społecznych i socjalnych,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wskazywanie możliwości korzystania z asystencji osobistej lub Indywidualnego Pakietu Wsparcia oraz ustanowienia asysty prawnej lub pełnomocnictwa wspierającego,</a:t>
            </a:r>
          </a:p>
          <a:p>
            <a:pPr marL="310896" lvl="2" indent="0">
              <a:buNone/>
            </a:pPr>
            <a:r>
              <a:rPr lang="pl-PL" sz="2400" dirty="0"/>
              <a:t>Punkty informacyjno-koordynacyjne współpracują z Centrami Zdrowia Psychicznego i innymi podmiotami świadczącymi usługi na rzecz osób z niepełnosprawnością psychospołeczną.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pl-PL" sz="2400" dirty="0"/>
          </a:p>
          <a:p>
            <a:pPr marL="310896" lvl="2" indent="0">
              <a:buNone/>
            </a:pPr>
            <a:endParaRPr lang="pl-PL" sz="2400" dirty="0"/>
          </a:p>
          <a:p>
            <a:pPr lvl="2"/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670306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r>
              <a:rPr lang="pl-PL" dirty="0"/>
              <a:t>wsparcie dzienne i klub samopomocy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DAEBF38-2152-6EB4-E5C4-412405037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Centrum Niezależnego Życia świadczy usługi wsparcia dziennego osobom wymagającym stałego i intensywnego wsparcia do życia w środowisku rodzinnym i społecznym, w szczególności w celu zwiększania zaradności </a:t>
            </a:r>
            <a:br>
              <a:rPr lang="pl-PL" sz="2400" dirty="0"/>
            </a:br>
            <a:r>
              <a:rPr lang="pl-PL" sz="2400" dirty="0"/>
              <a:t>i samodzielności życiowej, a także włączenia społecznego.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Centrum może prowadzić wsparcie dzienne w kilku budynkach. Liczba miejsc wsparcia dziennego w jednym budynku nie może być większa </a:t>
            </a:r>
            <a:br>
              <a:rPr lang="pl-PL" sz="2400" dirty="0"/>
            </a:br>
            <a:r>
              <a:rPr lang="pl-PL" sz="2400" dirty="0"/>
              <a:t>niż 30.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Centrum Niezależnego Życia może tworzyć kluby samopomocy, tj. formę wsparcia w nawiązywaniu i utrzymywaniu relacji społecznych oraz działań samopomocowych. Klub samopomocy nie zapewnia wsparcia dziennego.</a:t>
            </a:r>
          </a:p>
        </p:txBody>
      </p:sp>
    </p:spTree>
    <p:extLst>
      <p:ext uri="{BB962C8B-B14F-4D97-AF65-F5344CB8AC3E}">
        <p14:creationId xmlns:p14="http://schemas.microsoft.com/office/powerpoint/2010/main" val="1584379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r>
              <a:rPr lang="pl-PL" dirty="0"/>
              <a:t>interwencyjne miejsca całodobowego pobytu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DAEBF38-2152-6EB4-E5C4-412405037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Interwencyjne miejsca całodobowego pobytu przeznaczone są dla osób </a:t>
            </a:r>
            <a:br>
              <a:rPr lang="pl-PL" sz="2400" dirty="0"/>
            </a:br>
            <a:r>
              <a:rPr lang="pl-PL" sz="2400" dirty="0"/>
              <a:t>z niepełnosprawnościami w razie wystąpienia potrzeby spowodowanej sytuacją życiową lub rodzinną tych osób.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Docelowo powinny być min. 2 takie miejsca w ramach jednego Centrum Niezależnego Życia. Zadanie to mogłoby być realizowane wspólnie przez kilka powiatów.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Okres korzystania nie może być jednorazowo dłuższy niż 2 miesiące, </a:t>
            </a:r>
            <a:br>
              <a:rPr lang="pl-PL" sz="2400" dirty="0"/>
            </a:br>
            <a:r>
              <a:rPr lang="pl-PL" sz="2400" dirty="0"/>
              <a:t>z możliwością przedłużenia do 3 miesięcy w uzasadnionych przypadkach, przy czym maksymalny okres całodobowego pobytu osoby w roku kalendarzowym nie może być dłuższy niż 4 miesiące.</a:t>
            </a:r>
          </a:p>
        </p:txBody>
      </p:sp>
    </p:spTree>
    <p:extLst>
      <p:ext uri="{BB962C8B-B14F-4D97-AF65-F5344CB8AC3E}">
        <p14:creationId xmlns:p14="http://schemas.microsoft.com/office/powerpoint/2010/main" val="2653350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r>
              <a:rPr lang="pl-PL" dirty="0"/>
              <a:t>interwencyjne miejsca całodobowego pobytu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DAEBF38-2152-6EB4-E5C4-412405037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Minimalny standard miejsc całodobowego pobytu obejmuje miejsce, </a:t>
            </a:r>
            <a:br>
              <a:rPr lang="pl-PL" sz="2400" dirty="0"/>
            </a:br>
            <a:r>
              <a:rPr lang="pl-PL" sz="2400" dirty="0"/>
              <a:t>które posiada pomieszczenia jedno- lub dwuosobowe z dostępem </a:t>
            </a:r>
            <a:br>
              <a:rPr lang="pl-PL" sz="2400" dirty="0"/>
            </a:br>
            <a:r>
              <a:rPr lang="pl-PL" sz="2400" dirty="0"/>
              <a:t>do kuchni, łazienki i toalety, w tym pokoje: jednoosobowe nie mniejsze </a:t>
            </a:r>
            <a:br>
              <a:rPr lang="pl-PL" sz="2400" dirty="0"/>
            </a:br>
            <a:r>
              <a:rPr lang="pl-PL" sz="2400" dirty="0"/>
              <a:t>niż 9 m</a:t>
            </a:r>
            <a:r>
              <a:rPr lang="pl-PL" sz="2400" baseline="30000" dirty="0"/>
              <a:t>2</a:t>
            </a:r>
            <a:r>
              <a:rPr lang="pl-PL" sz="2400" dirty="0"/>
              <a:t>, dwuosobowe nie mniejsze niż 6 m</a:t>
            </a:r>
            <a:r>
              <a:rPr lang="pl-PL" sz="2400" baseline="30000" dirty="0"/>
              <a:t>2</a:t>
            </a:r>
            <a:r>
              <a:rPr lang="pl-PL" sz="2400" dirty="0"/>
              <a:t> na osobę.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Miejsca całodobowego pobytu oraz usługi w nich realizowane muszą spełniać wymogi ustawy o zapewnianiu dostępności osobom </a:t>
            </a:r>
            <a:br>
              <a:rPr lang="pl-PL" sz="2400" dirty="0"/>
            </a:br>
            <a:r>
              <a:rPr lang="pl-PL" sz="2400" dirty="0"/>
              <a:t>ze szczególnymi potrzebami.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W sytuacji, gdy osoba ubiegająca się o pobyt w miejscach całodobowego pobytu wymaga leczenia, świadczeń medycznych lub ustalenia zakresu leków, które powinna zażywać, jest ona kierowana do podmiotu leczniczego.</a:t>
            </a:r>
          </a:p>
        </p:txBody>
      </p:sp>
    </p:spTree>
    <p:extLst>
      <p:ext uri="{BB962C8B-B14F-4D97-AF65-F5344CB8AC3E}">
        <p14:creationId xmlns:p14="http://schemas.microsoft.com/office/powerpoint/2010/main" val="4257936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r>
              <a:rPr lang="pl-PL" dirty="0"/>
              <a:t>budowanie kręgów wsparcia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DAEBF38-2152-6EB4-E5C4-412405037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Centrum Niezależnego Życia inicjuje, animuje oraz na bieżąco wspiera budowanie kręgów wsparcia wokół osób z niepełnosprawnościami, </a:t>
            </a:r>
            <a:br>
              <a:rPr lang="pl-PL" sz="2400" dirty="0"/>
            </a:br>
            <a:r>
              <a:rPr lang="pl-PL" sz="2400" dirty="0"/>
              <a:t>w odniesieniu do których zidentyfikowano taką potrzebę.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Centrum Niezależnego Życia zatrudnia animatora kręgów wsparcia, odpowiedzialnego za wykonywanie ww. zadań.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Pracownicy odpowiedzialni za sporządzanie i realizację indywidualnych planów wsparcia w Centrum Niezależnego Życia wspierają animatora </a:t>
            </a:r>
            <a:br>
              <a:rPr lang="pl-PL" sz="2400" dirty="0"/>
            </a:br>
            <a:r>
              <a:rPr lang="pl-PL" sz="2400" dirty="0"/>
              <a:t>w budowaniu kręgów wsparcia.</a:t>
            </a:r>
          </a:p>
        </p:txBody>
      </p:sp>
    </p:spTree>
    <p:extLst>
      <p:ext uri="{BB962C8B-B14F-4D97-AF65-F5344CB8AC3E}">
        <p14:creationId xmlns:p14="http://schemas.microsoft.com/office/powerpoint/2010/main" val="4004559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r>
              <a:rPr lang="pl-PL" dirty="0"/>
              <a:t>usługi tłumacza PJM/SJM </a:t>
            </a:r>
            <a:br>
              <a:rPr lang="pl-PL" dirty="0"/>
            </a:br>
            <a:r>
              <a:rPr lang="pl-PL" dirty="0"/>
              <a:t>oraz tłumacza-przewodnika SKOGN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DAEBF38-2152-6EB4-E5C4-412405037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Centrum Niezależnego Życia realizuje usługę tłumacza polskiego języka migowego (PJM), systemu językowo-migowego (SJM) lub usługę tłumacza-przewodnika sposobów komunikowania się osób głuchoniewidomych (SKOGN).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Usługa polega na zapewnieniu obecności tłumacza lub tłumacza-przewodnika </a:t>
            </a:r>
            <a:br>
              <a:rPr lang="pl-PL" sz="2400" dirty="0"/>
            </a:br>
            <a:r>
              <a:rPr lang="pl-PL" sz="2400" dirty="0"/>
              <a:t>w sytuacjach wskazanych przez osobę z niepełnosprawnością i z jej udziałem, </a:t>
            </a:r>
            <a:br>
              <a:rPr lang="pl-PL" sz="2400" dirty="0"/>
            </a:br>
            <a:r>
              <a:rPr lang="pl-PL" sz="2400" dirty="0"/>
              <a:t>o ile nie istnieje możliwość zapewnienia tłumaczenia PJM, SJM lub SKOGN </a:t>
            </a:r>
            <a:br>
              <a:rPr lang="pl-PL" sz="2400" dirty="0"/>
            </a:br>
            <a:r>
              <a:rPr lang="pl-PL" sz="2400" dirty="0"/>
              <a:t>w takiej sytuacji na podstawie odrębnych przepisów.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Usługa zależy od możliwości budżetowych i nie stanowi prawa osoby </a:t>
            </a:r>
            <a:br>
              <a:rPr lang="pl-PL" sz="2400" dirty="0"/>
            </a:br>
            <a:r>
              <a:rPr lang="pl-PL" sz="2400" dirty="0"/>
              <a:t>z niepełnosprawnością. Miesięczny limit godzin usługi na Centrum, wymiar godzin na osobę z niepełnosprawnością oraz stawkę godzinową dla tłumacza określi właściwy minister w drodze rozporządzenia.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Centrum Niezależnego Życia w drodze otwartego i konkurencyjnego naboru może wyłonić podmiot, któremu zostanie zlecone wykonywanie ww. usługi.</a:t>
            </a:r>
          </a:p>
        </p:txBody>
      </p:sp>
    </p:spTree>
    <p:extLst>
      <p:ext uri="{BB962C8B-B14F-4D97-AF65-F5344CB8AC3E}">
        <p14:creationId xmlns:p14="http://schemas.microsoft.com/office/powerpoint/2010/main" val="29162448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r>
              <a:rPr lang="pl-PL" dirty="0"/>
              <a:t>usługa instruktora orientacji przestrzennej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DAEBF38-2152-6EB4-E5C4-412405037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Centrum Niezależnego Życia realizuje usługę instruktora orientacji przestrzennej, czyli instruktaż orientacji przestrzennej w miejscu zamieszkania osoby z niepełnosprawnością wzroku, w jej najbliższym sąsiedztwie, w miejscu pracy lub w innym wskazanym przez nią miejscu.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Usługa zależy od możliwości budżetowych i nie stanowi prawa osoby </a:t>
            </a:r>
            <a:br>
              <a:rPr lang="pl-PL" sz="2400" dirty="0"/>
            </a:br>
            <a:r>
              <a:rPr lang="pl-PL" sz="2400" dirty="0"/>
              <a:t>z niepełnosprawnością wzroku. Miesięczny limit godzin usługi na Centrum, wymiar godzin na osobę z niepełnosprawnością oraz stawkę godzinową dla instruktora określi właściwy minister w drodze rozporządzenia.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Centrum Niezależnego Życia w drodze otwartego i konkurencyjnego naboru może wyłonić podmiot, któremu zostanie zlecone wykonywanie </a:t>
            </a:r>
            <a:br>
              <a:rPr lang="pl-PL" sz="2400" dirty="0"/>
            </a:br>
            <a:r>
              <a:rPr lang="pl-PL" sz="2400" dirty="0"/>
              <a:t>ww. usługi.</a:t>
            </a:r>
          </a:p>
        </p:txBody>
      </p:sp>
    </p:spTree>
    <p:extLst>
      <p:ext uri="{BB962C8B-B14F-4D97-AF65-F5344CB8AC3E}">
        <p14:creationId xmlns:p14="http://schemas.microsoft.com/office/powerpoint/2010/main" val="516297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A9ED0-9B1C-8917-4DE2-D39828D3A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Koordynacja rehabilitacji zintegrowanej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8494B-E9A6-E698-9BB2-E4AEA70EB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785257"/>
            <a:ext cx="9720073" cy="4920343"/>
          </a:xfrm>
        </p:spPr>
        <p:txBody>
          <a:bodyPr>
            <a:normAutofit fontScale="92500" lnSpcReduction="10000"/>
          </a:bodyPr>
          <a:lstStyle/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CNŻ koordynuje działania na rzecz osoby z niepełnosprawnością lub osoby, której stan zdrowia może prowadzić do niepełnosprawności w szczególności poprzez zwoływanie w razie potrzeby interdyscyplinarnego zespołu specjalistów.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W skład zespołu wchodzą: przedstawiciel instytucji pomocy społecznej; psycholog; przedstawiciele innych zawodów medycznych właściwi w sprawie danego rodzaju niepełnosprawności;</a:t>
            </a:r>
            <a:r>
              <a:rPr lang="en-PL" sz="2400" dirty="0"/>
              <a:t> </a:t>
            </a:r>
            <a:r>
              <a:rPr lang="pl-PL" sz="2400" dirty="0"/>
              <a:t>przedstawiciel świadczeniodawcy udzielającego świadczeń z zakresu POZ;</a:t>
            </a:r>
            <a:r>
              <a:rPr lang="en-PL" sz="2400" dirty="0"/>
              <a:t> </a:t>
            </a:r>
            <a:r>
              <a:rPr lang="pl-PL" sz="2400" dirty="0"/>
              <a:t>pracodawca osoby, której dotyczy spotkanie zespołu;</a:t>
            </a:r>
            <a:r>
              <a:rPr lang="en-PL" sz="2400" dirty="0"/>
              <a:t> </a:t>
            </a:r>
            <a:r>
              <a:rPr lang="pl-PL" sz="2400" dirty="0"/>
              <a:t>przedstawiciel placówki edukacyjnej, do której uczęszcza osoba, której dotyczy spotkanie zespołu.</a:t>
            </a:r>
            <a:endParaRPr lang="en-PL" sz="24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Zespół opracowuje i przekazuje osobie z niepełnosprawnością, osobie udzielającej jej wsparcia lub osobie, której stan zdrowia może prowadzić do niepełnosprawności Indywidualny Plan Działania obejmujący zakres planowanych działań w ramach rehabilitacji zintegrowanej.</a:t>
            </a:r>
            <a:endParaRPr lang="en-PL" sz="24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Na podstawie Indywidualnego Planu Działania realizowane są kolejne etapy rehabilitacji zintegrowanej, nad których terminami realizacji czuwa osoba wyznaczona przez kierownika Centrum Niezależnego Życia.</a:t>
            </a:r>
          </a:p>
        </p:txBody>
      </p:sp>
    </p:spTree>
    <p:extLst>
      <p:ext uri="{BB962C8B-B14F-4D97-AF65-F5344CB8AC3E}">
        <p14:creationId xmlns:p14="http://schemas.microsoft.com/office/powerpoint/2010/main" val="463072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 fontScale="90000"/>
          </a:bodyPr>
          <a:lstStyle/>
          <a:p>
            <a:r>
              <a:rPr lang="pl-PL" dirty="0"/>
              <a:t>punkt nieodpłatnego poradnictwa prawnego dla osób z niepełnosprawnościami i ich rodzin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DAEBF38-2152-6EB4-E5C4-412405037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Centra Niezależnego Życia stają się kolejnym miejscem, w którym udzielana jest nieodpłatna pomoc prawna, nieodpłatne poradnictwo obywatelskie, w tym nieodpłatna mediacja – na zasadach określonych </a:t>
            </a:r>
            <a:br>
              <a:rPr lang="pl-PL" sz="2400" dirty="0"/>
            </a:br>
            <a:r>
              <a:rPr lang="pl-PL" sz="2400" dirty="0"/>
              <a:t>w ustawie o nieodpłatnej pomocy prawnej, nieodpłatnym poradnictwie obywatelskim oraz edukacji prawnej.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Z tego rodzaju wsparcia korzystać mogą osoby z niepełnosprawnościami, a także członkowie ich rodzin.</a:t>
            </a:r>
          </a:p>
        </p:txBody>
      </p:sp>
    </p:spTree>
    <p:extLst>
      <p:ext uri="{BB962C8B-B14F-4D97-AF65-F5344CB8AC3E}">
        <p14:creationId xmlns:p14="http://schemas.microsoft.com/office/powerpoint/2010/main" val="383230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230BD1B1-AA22-48F1-B3ED-579CD28460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2444" b="-1"/>
          <a:stretch/>
        </p:blipFill>
        <p:spPr>
          <a:xfrm>
            <a:off x="20" y="0"/>
            <a:ext cx="12191980" cy="6858000"/>
          </a:xfrm>
          <a:prstGeom prst="rect">
            <a:avLst/>
          </a:prstGeom>
        </p:spPr>
      </p:pic>
      <p:sp>
        <p:nvSpPr>
          <p:cNvPr id="21" name="Prostokąt 20">
            <a:extLst>
              <a:ext uri="{FF2B5EF4-FFF2-40B4-BE49-F238E27FC236}">
                <a16:creationId xmlns:a16="http://schemas.microsoft.com/office/drawing/2014/main" id="{EAA48FC5-3C83-4F1B-BC33-DF0B588F83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E3D84FB-5D02-47D2-98FD-4F01A02E2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3566" y="3218277"/>
            <a:ext cx="7501651" cy="1090938"/>
          </a:xfrm>
        </p:spPr>
        <p:txBody>
          <a:bodyPr rtlCol="0" anchor="b">
            <a:normAutofit/>
          </a:bodyPr>
          <a:lstStyle/>
          <a:p>
            <a:pPr algn="l"/>
            <a:r>
              <a:rPr lang="pl-PL" dirty="0">
                <a:solidFill>
                  <a:srgbClr val="FFFFFF"/>
                </a:solidFill>
              </a:rPr>
              <a:t>Centra niezależnego życia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9F6641D-ADF3-40BD-9BA3-E740E77C88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93567" y="4722897"/>
            <a:ext cx="7501650" cy="774185"/>
          </a:xfrm>
        </p:spPr>
        <p:txBody>
          <a:bodyPr rtlCol="0" anchor="t">
            <a:noAutofit/>
          </a:bodyPr>
          <a:lstStyle/>
          <a:p>
            <a:pPr rtl="0"/>
            <a:r>
              <a:rPr lang="pl-PL" sz="1200" dirty="0">
                <a:solidFill>
                  <a:srgbClr val="FFFFFF"/>
                </a:solidFill>
              </a:rPr>
              <a:t>Materiał  przygotowany przez partnerów społecznych projektu pn. „Opracowanie projektu ustawy wdrażającej Konwencję o prawach osób niepełnosprawnych o proponowanej nazwie: Ustawa </a:t>
            </a:r>
            <a:br>
              <a:rPr lang="pl-PL" sz="1200" dirty="0">
                <a:solidFill>
                  <a:srgbClr val="FFFFFF"/>
                </a:solidFill>
              </a:rPr>
            </a:br>
            <a:r>
              <a:rPr lang="pl-PL" sz="1200" dirty="0">
                <a:solidFill>
                  <a:srgbClr val="FFFFFF"/>
                </a:solidFill>
              </a:rPr>
              <a:t>o wyrównywaniu szans osób z niepełnosprawnościami wraz z Oceną Skutków Regulacji i uzasadnieniem, </a:t>
            </a:r>
            <a:br>
              <a:rPr lang="pl-PL" sz="1200" dirty="0">
                <a:solidFill>
                  <a:srgbClr val="FFFFFF"/>
                </a:solidFill>
              </a:rPr>
            </a:br>
            <a:r>
              <a:rPr lang="pl-PL" sz="1200" dirty="0">
                <a:solidFill>
                  <a:srgbClr val="FFFFFF"/>
                </a:solidFill>
              </a:rPr>
              <a:t>jak też propozycji zmian legislacyjnych podążających za nową ustawą”</a:t>
            </a:r>
          </a:p>
        </p:txBody>
      </p:sp>
      <p:cxnSp>
        <p:nvCxnSpPr>
          <p:cNvPr id="23" name="Łącznik prosty 22">
            <a:extLst>
              <a:ext uri="{FF2B5EF4-FFF2-40B4-BE49-F238E27FC236}">
                <a16:creationId xmlns:a16="http://schemas.microsoft.com/office/drawing/2014/main" id="{62F01714-1A39-4194-BD47-8A9960C599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09349" y="4666480"/>
            <a:ext cx="6832499" cy="0"/>
          </a:xfrm>
          <a:prstGeom prst="line">
            <a:avLst/>
          </a:prstGeom>
          <a:ln w="22225">
            <a:solidFill>
              <a:srgbClr val="4AC4E3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62570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B369F-C131-E5F2-9B99-B868FA482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Usługi wynikające z projektu „aktywni niepełnosprawni” i innych równolegle wypracowywanych rozwiązań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CD237-5DB1-5628-7E9E-1EC6460EA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mobilny doradca włączenia społecznego </a:t>
            </a:r>
            <a:br>
              <a:rPr lang="pl-PL" sz="2400" dirty="0"/>
            </a:br>
            <a:r>
              <a:rPr lang="pl-PL" sz="2400" dirty="0"/>
              <a:t>i zarządzania rehabilitacją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zadania związane z asystą prawną </a:t>
            </a:r>
            <a:br>
              <a:rPr lang="pl-PL" sz="2400" dirty="0"/>
            </a:br>
            <a:r>
              <a:rPr lang="pl-PL" sz="2400" dirty="0"/>
              <a:t>i pełnomocnictwem wspierającym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lokalny koordynator AAC oraz powierzenie </a:t>
            </a:r>
            <a:br>
              <a:rPr lang="pl-PL" sz="2400" dirty="0"/>
            </a:br>
            <a:r>
              <a:rPr lang="pl-PL" sz="2400" dirty="0"/>
              <a:t>lub wykonywanie zadań lokalnego zespołu AAC</a:t>
            </a:r>
          </a:p>
          <a:p>
            <a:pPr marL="310896" lvl="2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8706523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230BD1B1-AA22-48F1-B3ED-579CD28460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2444" b="-1"/>
          <a:stretch/>
        </p:blipFill>
        <p:spPr>
          <a:xfrm>
            <a:off x="20" y="0"/>
            <a:ext cx="12191980" cy="6858000"/>
          </a:xfrm>
          <a:prstGeom prst="rect">
            <a:avLst/>
          </a:prstGeom>
        </p:spPr>
      </p:pic>
      <p:sp>
        <p:nvSpPr>
          <p:cNvPr id="21" name="Prostokąt 20">
            <a:extLst>
              <a:ext uri="{FF2B5EF4-FFF2-40B4-BE49-F238E27FC236}">
                <a16:creationId xmlns:a16="http://schemas.microsoft.com/office/drawing/2014/main" id="{EAA48FC5-3C83-4F1B-BC33-DF0B588F83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E3D84FB-5D02-47D2-98FD-4F01A02E2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3567" y="3429000"/>
            <a:ext cx="7501651" cy="1090938"/>
          </a:xfrm>
        </p:spPr>
        <p:txBody>
          <a:bodyPr rtlCol="0" anchor="b">
            <a:normAutofit fontScale="90000"/>
          </a:bodyPr>
          <a:lstStyle/>
          <a:p>
            <a:pPr algn="l"/>
            <a:r>
              <a:rPr lang="pl-PL" dirty="0">
                <a:solidFill>
                  <a:srgbClr val="FFFFFF"/>
                </a:solidFill>
              </a:rPr>
              <a:t>wyspecjalizowane</a:t>
            </a:r>
            <a:br>
              <a:rPr lang="pl-PL" dirty="0">
                <a:solidFill>
                  <a:srgbClr val="FFFFFF"/>
                </a:solidFill>
              </a:rPr>
            </a:br>
            <a:r>
              <a:rPr lang="pl-PL" dirty="0">
                <a:solidFill>
                  <a:srgbClr val="FFFFFF"/>
                </a:solidFill>
              </a:rPr>
              <a:t>Centra niezależnego życia</a:t>
            </a:r>
          </a:p>
        </p:txBody>
      </p:sp>
      <p:cxnSp>
        <p:nvCxnSpPr>
          <p:cNvPr id="23" name="Łącznik prosty 22">
            <a:extLst>
              <a:ext uri="{FF2B5EF4-FFF2-40B4-BE49-F238E27FC236}">
                <a16:creationId xmlns:a16="http://schemas.microsoft.com/office/drawing/2014/main" id="{62F01714-1A39-4194-BD47-8A9960C599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09349" y="4666480"/>
            <a:ext cx="6832499" cy="0"/>
          </a:xfrm>
          <a:prstGeom prst="line">
            <a:avLst/>
          </a:prstGeom>
          <a:ln w="22225">
            <a:solidFill>
              <a:srgbClr val="4AC4E3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15321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r>
              <a:rPr lang="pl-PL" dirty="0"/>
              <a:t>Typy wyspecjalizowanych </a:t>
            </a:r>
            <a:br>
              <a:rPr lang="pl-PL" dirty="0"/>
            </a:br>
            <a:r>
              <a:rPr lang="pl-PL" dirty="0"/>
              <a:t>centrów niezależnego życia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DAEBF38-2152-6EB4-E5C4-412405037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10896" lvl="2" indent="0">
              <a:buNone/>
            </a:pPr>
            <a:r>
              <a:rPr lang="pl-PL" sz="2400" dirty="0"/>
              <a:t>Wyspecjalizowane Centra Niezależnego Życia dzielą się na:</a:t>
            </a:r>
          </a:p>
          <a:p>
            <a:pPr marL="914400" lvl="3" indent="-457200">
              <a:buFont typeface="+mj-lt"/>
              <a:buAutoNum type="alphaUcPeriod"/>
            </a:pPr>
            <a:r>
              <a:rPr lang="pl-PL" sz="2400" dirty="0"/>
              <a:t>wyspecjalizowane Centra Niezależnego Życia dla osób </a:t>
            </a:r>
            <a:br>
              <a:rPr lang="pl-PL" sz="2400" dirty="0"/>
            </a:br>
            <a:r>
              <a:rPr lang="pl-PL" sz="2400" dirty="0"/>
              <a:t>z niepełnosprawnością psychospołeczną,</a:t>
            </a:r>
          </a:p>
          <a:p>
            <a:pPr marL="914400" lvl="3" indent="-457200">
              <a:buFont typeface="+mj-lt"/>
              <a:buAutoNum type="alphaUcPeriod"/>
            </a:pPr>
            <a:r>
              <a:rPr lang="pl-PL" sz="2400" dirty="0"/>
              <a:t>wyspecjalizowane Centra Niezależnego Życia dla osób </a:t>
            </a:r>
            <a:br>
              <a:rPr lang="pl-PL" sz="2400" dirty="0"/>
            </a:br>
            <a:r>
              <a:rPr lang="pl-PL" sz="2400" dirty="0"/>
              <a:t>z niepełnosprawnością intelektualną,</a:t>
            </a:r>
          </a:p>
          <a:p>
            <a:pPr marL="914400" lvl="3" indent="-457200">
              <a:buFont typeface="+mj-lt"/>
              <a:buAutoNum type="alphaUcPeriod"/>
            </a:pPr>
            <a:r>
              <a:rPr lang="pl-PL" sz="2400" dirty="0"/>
              <a:t>wyspecjalizowane Centra Niezależnego Życia dla osób z innymi rodzajami niepełnosprawności, wymagającymi wsparcia dziennego,</a:t>
            </a:r>
          </a:p>
          <a:p>
            <a:pPr marL="914400" lvl="3" indent="-457200">
              <a:buFont typeface="+mj-lt"/>
              <a:buAutoNum type="alphaUcPeriod"/>
            </a:pPr>
            <a:r>
              <a:rPr lang="pl-PL" sz="2400" dirty="0"/>
              <a:t>wyspecjalizowane Centra Niezależnego Życia dla osób w spektrum autyzmu, z innymi zaburzeniami </a:t>
            </a:r>
            <a:r>
              <a:rPr lang="pl-PL" sz="2400" dirty="0" err="1"/>
              <a:t>neurorozwojowymi</a:t>
            </a:r>
            <a:r>
              <a:rPr lang="pl-PL" sz="2400" dirty="0"/>
              <a:t> lub </a:t>
            </a:r>
            <a:br>
              <a:rPr lang="pl-PL" sz="2400" dirty="0"/>
            </a:br>
            <a:r>
              <a:rPr lang="pl-PL" sz="2400" dirty="0"/>
              <a:t>z niepełnosprawnościami sprzężonymi,</a:t>
            </a:r>
          </a:p>
          <a:p>
            <a:pPr marL="914400" lvl="3" indent="-457200">
              <a:buFont typeface="+mj-lt"/>
              <a:buAutoNum type="alphaUcPeriod"/>
            </a:pPr>
            <a:r>
              <a:rPr lang="pl-PL" sz="2400" dirty="0"/>
              <a:t>wyspecjalizowane Centra Niezależnego Życia dla osób z innym rodzajem niepełnosprawności, niż wskazane w typach A-D.</a:t>
            </a:r>
          </a:p>
        </p:txBody>
      </p:sp>
    </p:spTree>
    <p:extLst>
      <p:ext uri="{BB962C8B-B14F-4D97-AF65-F5344CB8AC3E}">
        <p14:creationId xmlns:p14="http://schemas.microsoft.com/office/powerpoint/2010/main" val="19566548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r>
              <a:rPr lang="pl-PL" dirty="0"/>
              <a:t>Zadania wyspecjalizowanych </a:t>
            </a:r>
            <a:br>
              <a:rPr lang="pl-PL" dirty="0"/>
            </a:br>
            <a:r>
              <a:rPr lang="pl-PL" dirty="0"/>
              <a:t>centrów niezależnego życia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DAEBF38-2152-6EB4-E5C4-412405037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Wyspecjalizowane Centrum Niezależnego Życia typu od A do D realizuje: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pl-PL" sz="2400" dirty="0"/>
              <a:t> wsparcie dzienne i klub samopomocy,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pl-PL" sz="2400" dirty="0"/>
              <a:t> co najmniej trzy inne zadania spośród realizowanych przez kompleksowe Centra.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Wyspecjalizowane Centrum Niezależnego Życia typu E realizuje </a:t>
            </a:r>
            <a:br>
              <a:rPr lang="pl-PL" sz="2400" dirty="0"/>
            </a:br>
            <a:r>
              <a:rPr lang="pl-PL" sz="2400" dirty="0"/>
              <a:t>co najmniej cztery zadania spośród realizowanych przez kompleksowe Centra.</a:t>
            </a:r>
          </a:p>
        </p:txBody>
      </p:sp>
    </p:spTree>
    <p:extLst>
      <p:ext uri="{BB962C8B-B14F-4D97-AF65-F5344CB8AC3E}">
        <p14:creationId xmlns:p14="http://schemas.microsoft.com/office/powerpoint/2010/main" val="39932205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r>
              <a:rPr lang="pl-PL" dirty="0"/>
              <a:t>Podmioty prowadzące wyspecjalizowane centra niezależnego życia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DAEBF38-2152-6EB4-E5C4-412405037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Wyspecjalizowane Centrum Niezależnego Życia może być prowadzone przez powiat lub organizację pozarządową.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Jeden podmiot może prowadzić kilka różnych wyspecjalizowanych Centrów Niezależnego Życia.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Funkcjonowanie na terenie danego powiatu wyspecjalizowanego Centrum Niezależnego Życia nieprowadzonego przez powiat lub na jego zlecenie, nie zwalnia powiatu z obowiązku prowadzenia kompleksowego Centrum Niezależnego Życia.</a:t>
            </a:r>
          </a:p>
        </p:txBody>
      </p:sp>
    </p:spTree>
    <p:extLst>
      <p:ext uri="{BB962C8B-B14F-4D97-AF65-F5344CB8AC3E}">
        <p14:creationId xmlns:p14="http://schemas.microsoft.com/office/powerpoint/2010/main" val="42935462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230BD1B1-AA22-48F1-B3ED-579CD28460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2444" b="-1"/>
          <a:stretch/>
        </p:blipFill>
        <p:spPr>
          <a:xfrm>
            <a:off x="20" y="0"/>
            <a:ext cx="12191980" cy="6858000"/>
          </a:xfrm>
          <a:prstGeom prst="rect">
            <a:avLst/>
          </a:prstGeom>
        </p:spPr>
      </p:pic>
      <p:sp>
        <p:nvSpPr>
          <p:cNvPr id="21" name="Prostokąt 20">
            <a:extLst>
              <a:ext uri="{FF2B5EF4-FFF2-40B4-BE49-F238E27FC236}">
                <a16:creationId xmlns:a16="http://schemas.microsoft.com/office/drawing/2014/main" id="{EAA48FC5-3C83-4F1B-BC33-DF0B588F83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E3D84FB-5D02-47D2-98FD-4F01A02E2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3567" y="3429000"/>
            <a:ext cx="7501651" cy="1090938"/>
          </a:xfrm>
        </p:spPr>
        <p:txBody>
          <a:bodyPr rtlCol="0" anchor="b">
            <a:normAutofit/>
          </a:bodyPr>
          <a:lstStyle/>
          <a:p>
            <a:pPr algn="l"/>
            <a:r>
              <a:rPr lang="pl-PL" dirty="0">
                <a:solidFill>
                  <a:srgbClr val="FFFFFF"/>
                </a:solidFill>
              </a:rPr>
              <a:t>finansowanie i terminy</a:t>
            </a:r>
          </a:p>
        </p:txBody>
      </p:sp>
      <p:cxnSp>
        <p:nvCxnSpPr>
          <p:cNvPr id="23" name="Łącznik prosty 22">
            <a:extLst>
              <a:ext uri="{FF2B5EF4-FFF2-40B4-BE49-F238E27FC236}">
                <a16:creationId xmlns:a16="http://schemas.microsoft.com/office/drawing/2014/main" id="{62F01714-1A39-4194-BD47-8A9960C599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09349" y="4666480"/>
            <a:ext cx="6832499" cy="0"/>
          </a:xfrm>
          <a:prstGeom prst="line">
            <a:avLst/>
          </a:prstGeom>
          <a:ln w="22225">
            <a:solidFill>
              <a:srgbClr val="4AC4E3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00002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r>
              <a:rPr lang="pl-PL" dirty="0"/>
              <a:t>Finansowanie centrów niezależnego życia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DAEBF38-2152-6EB4-E5C4-412405037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Realizacja zadań w Centrach Niezależnego Życia finansowana jest ze środków PFRON w formie dotacji.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PFRON otrzymuje dotację celową z budżetu państwa na finansowanie realizacji wsparcia dziennego i klubów samopomocy.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Prezes PFRON określa co kwartał: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pl-PL" sz="2400" dirty="0"/>
              <a:t> kwotę dotacji na uczestnika usługi wsparcia dziennego,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pl-PL" sz="2400" dirty="0"/>
              <a:t> kwotę dotacji na uczestnika usługi wsparcia dziennego, wymagającego wsparcia intensywnego,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pl-PL" sz="2400" dirty="0"/>
              <a:t> kwotę dotacji na uczestnika usługi klubów samopomocy,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pl-PL" sz="2400" dirty="0"/>
              <a:t> kwotę dotacji na uczestnika usługi interwencyjnych miejsc całodobowego pobytu.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Prezes PFRON ustala także kwartalną kwotę dotacji z PFRON dla powiatu (stosownie do jego wielkości) na pozostałe usługi realizowane w Centrach Niezależnego Życia.</a:t>
            </a:r>
          </a:p>
        </p:txBody>
      </p:sp>
    </p:spTree>
    <p:extLst>
      <p:ext uri="{BB962C8B-B14F-4D97-AF65-F5344CB8AC3E}">
        <p14:creationId xmlns:p14="http://schemas.microsoft.com/office/powerpoint/2010/main" val="16730034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r>
              <a:rPr lang="pl-PL" dirty="0"/>
              <a:t>Finansowanie centrów niezależnego życia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DAEBF38-2152-6EB4-E5C4-412405037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PFRON przeprowadza też otwarte i konkurencyjne nabory </a:t>
            </a:r>
            <a:br>
              <a:rPr lang="pl-PL" sz="2400" dirty="0"/>
            </a:br>
            <a:r>
              <a:rPr lang="pl-PL" sz="2400" dirty="0"/>
              <a:t>na prowadzenie wyspecjalizowanych Centrów Niezależnego Życia </a:t>
            </a:r>
            <a:br>
              <a:rPr lang="pl-PL" sz="2400" dirty="0"/>
            </a:br>
            <a:r>
              <a:rPr lang="pl-PL" sz="2400" dirty="0"/>
              <a:t>przez organizacje pozarządowe.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Nabór może być prowadzony na okres od 3 do 10 lat.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Kwota dofinansowania, przyznana w wyniku naboru, podlega corocznej waloryzacji.</a:t>
            </a:r>
          </a:p>
        </p:txBody>
      </p:sp>
    </p:spTree>
    <p:extLst>
      <p:ext uri="{BB962C8B-B14F-4D97-AF65-F5344CB8AC3E}">
        <p14:creationId xmlns:p14="http://schemas.microsoft.com/office/powerpoint/2010/main" val="40144452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r>
              <a:rPr lang="pl-PL" dirty="0"/>
              <a:t>Terminy tworzenia sieci</a:t>
            </a:r>
            <a:br>
              <a:rPr lang="pl-PL" dirty="0"/>
            </a:br>
            <a:r>
              <a:rPr lang="pl-PL" dirty="0"/>
              <a:t>Centrów Niezależnego Życia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DAEBF38-2152-6EB4-E5C4-412405037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Powiat tworzy na swoim terenie kompleksowe Centrum Niezależnego Życia najpóźniej do 31 grudnia 2029 r.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Do czasu utworzenia na terenie powiatu kompleksowego Centrum Niezależnego Życia, Środowiskowe Domy Samopomocy zobowiązane są wykonywać, oprócz swoich dotychczasowych zadań ustawowych, następujące zadania kompleksowych Centrum Niezależnego Życia: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pl-PL" sz="2400" dirty="0"/>
              <a:t> budowanie kręgów wsparcia – od 30 września 2025 r.,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pl-PL" sz="2400" dirty="0" smtClean="0"/>
              <a:t>prowadzenie </a:t>
            </a:r>
            <a:r>
              <a:rPr lang="pl-PL" sz="2400" dirty="0"/>
              <a:t>punktów informacyjno-koordynacyjnych – od 30 września 2027 r.</a:t>
            </a:r>
          </a:p>
        </p:txBody>
      </p:sp>
    </p:spTree>
    <p:extLst>
      <p:ext uri="{BB962C8B-B14F-4D97-AF65-F5344CB8AC3E}">
        <p14:creationId xmlns:p14="http://schemas.microsoft.com/office/powerpoint/2010/main" val="15204284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230BD1B1-AA22-48F1-B3ED-579CD28460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2444" b="-1"/>
          <a:stretch/>
        </p:blipFill>
        <p:spPr>
          <a:xfrm>
            <a:off x="20" y="0"/>
            <a:ext cx="12191980" cy="6858000"/>
          </a:xfrm>
          <a:prstGeom prst="rect">
            <a:avLst/>
          </a:prstGeom>
        </p:spPr>
      </p:pic>
      <p:sp>
        <p:nvSpPr>
          <p:cNvPr id="21" name="Prostokąt 20">
            <a:extLst>
              <a:ext uri="{FF2B5EF4-FFF2-40B4-BE49-F238E27FC236}">
                <a16:creationId xmlns:a16="http://schemas.microsoft.com/office/drawing/2014/main" id="{EAA48FC5-3C83-4F1B-BC33-DF0B588F83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E3D84FB-5D02-47D2-98FD-4F01A02E2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3566" y="3218277"/>
            <a:ext cx="7501651" cy="1090938"/>
          </a:xfrm>
        </p:spPr>
        <p:txBody>
          <a:bodyPr rtlCol="0" anchor="b">
            <a:normAutofit/>
          </a:bodyPr>
          <a:lstStyle/>
          <a:p>
            <a:pPr algn="l"/>
            <a:r>
              <a:rPr lang="pl-PL" dirty="0">
                <a:solidFill>
                  <a:srgbClr val="FFFFFF"/>
                </a:solidFill>
              </a:rPr>
              <a:t>Dziękujemy!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9F6641D-ADF3-40BD-9BA3-E740E77C88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93567" y="4722897"/>
            <a:ext cx="7501650" cy="774185"/>
          </a:xfrm>
        </p:spPr>
        <p:txBody>
          <a:bodyPr rtlCol="0" anchor="t">
            <a:noAutofit/>
          </a:bodyPr>
          <a:lstStyle/>
          <a:p>
            <a:pPr rtl="0"/>
            <a:r>
              <a:rPr lang="pl-PL" smtClean="0">
                <a:solidFill>
                  <a:srgbClr val="FFFFFF"/>
                </a:solidFill>
              </a:rPr>
              <a:t>14.06.2023 </a:t>
            </a:r>
            <a:r>
              <a:rPr lang="pl-PL" dirty="0">
                <a:solidFill>
                  <a:srgbClr val="FFFFFF"/>
                </a:solidFill>
              </a:rPr>
              <a:t>r.</a:t>
            </a:r>
          </a:p>
        </p:txBody>
      </p:sp>
      <p:cxnSp>
        <p:nvCxnSpPr>
          <p:cNvPr id="23" name="Łącznik prosty 22">
            <a:extLst>
              <a:ext uri="{FF2B5EF4-FFF2-40B4-BE49-F238E27FC236}">
                <a16:creationId xmlns:a16="http://schemas.microsoft.com/office/drawing/2014/main" id="{62F01714-1A39-4194-BD47-8A9960C599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09349" y="4666480"/>
            <a:ext cx="6832499" cy="0"/>
          </a:xfrm>
          <a:prstGeom prst="line">
            <a:avLst/>
          </a:prstGeom>
          <a:ln w="22225">
            <a:solidFill>
              <a:srgbClr val="4AC4E3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870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r>
              <a:rPr lang="pl-PL" dirty="0"/>
              <a:t>geneza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DAEBF38-2152-6EB4-E5C4-412405037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Potrzeba zmiany funkcjonowania Środowiskowych Domów Samopomocy.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Potrzeba ujęcia systemowego na poziomie lokalnym innych usług niż wsparcie dzienne.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Potrzeba świadczenia różnego rodzaju zindywidualizowanych usług w środowisku lokalnym, jak najbliżej miejsca zamieszkania osoby z niepełnosprawnością, wspierających w niezależnym życiu i interakcjach społecznych.</a:t>
            </a:r>
          </a:p>
        </p:txBody>
      </p:sp>
    </p:spTree>
    <p:extLst>
      <p:ext uri="{BB962C8B-B14F-4D97-AF65-F5344CB8AC3E}">
        <p14:creationId xmlns:p14="http://schemas.microsoft.com/office/powerpoint/2010/main" val="1401741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r>
              <a:rPr lang="pl-PL" dirty="0"/>
              <a:t>podstawowe założenia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DAEBF38-2152-6EB4-E5C4-412405037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Centra Niezależnego Życia nie będą urzędami/instytucjami, ale ośrodkami wsparcia </a:t>
            </a:r>
            <a:br>
              <a:rPr lang="pl-PL" sz="2400" dirty="0"/>
            </a:br>
            <a:r>
              <a:rPr lang="pl-PL" sz="2400" dirty="0"/>
              <a:t>o poszerzonym zestawie zadań w porównaniu do obecnych Środowiskowych Domów Samopomocy.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Powstaną w oparciu o istniejący system, jako rozwinięcie sieci Środowiskowych Domów Samopomocy, a następnie wzmocnienie i rozszerzenie ich struktur.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Stopniowo przejmą finansowane już dziś usługi, ulokowane w innych miejscach oraz realizowane w ramach rozwiązań ustawowych, programów lub projektów.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Jest to ewolucja, a nie rewolucja. Zakładana jest integracja, przebudowa </a:t>
            </a:r>
            <a:br>
              <a:rPr lang="pl-PL" sz="2400" dirty="0"/>
            </a:br>
            <a:r>
              <a:rPr lang="pl-PL" sz="2400" dirty="0"/>
              <a:t>i upowszechnienie rozproszonych dziś usług, dobrych praktyk i testowanych rozwiązań.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Działania w sferze niepełnosprawności są zadaniem powiatu. Centra będą wykonywać część tych zadań. Nie stoi to w sprzeczności z ideą Centrów Usług Społecznych (CUS), które mają koordynować zadania samorządu gminnego.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Powstanie sieci Centrów Niezależnego Życia jest rozłożone w czasie, korespondując ze Strategią na rzecz Osób z Niepełnosprawnościami 2021-2030.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Centra Niezależnego Życia wieloaspektowo wspierać będą wszystkie osoby </a:t>
            </a:r>
            <a:br>
              <a:rPr lang="pl-PL" sz="2400" dirty="0"/>
            </a:br>
            <a:r>
              <a:rPr lang="pl-PL" sz="2400" dirty="0"/>
              <a:t>z niepełnosprawnościami, a także ich rodziny.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171193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r>
              <a:rPr lang="pl-PL" dirty="0"/>
              <a:t>Rodzaje centrów niezależnego życia</a:t>
            </a:r>
          </a:p>
        </p:txBody>
      </p:sp>
      <p:graphicFrame>
        <p:nvGraphicFramePr>
          <p:cNvPr id="3" name="Symbol zastępczy zawartości 2">
            <a:extLst>
              <a:ext uri="{FF2B5EF4-FFF2-40B4-BE49-F238E27FC236}">
                <a16:creationId xmlns:a16="http://schemas.microsoft.com/office/drawing/2014/main" id="{3743AA46-C92E-CE0E-0B1B-C9EDFF68ED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0959084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72562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230BD1B1-AA22-48F1-B3ED-579CD28460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2444" b="-1"/>
          <a:stretch/>
        </p:blipFill>
        <p:spPr>
          <a:xfrm>
            <a:off x="20" y="0"/>
            <a:ext cx="12191980" cy="6858000"/>
          </a:xfrm>
          <a:prstGeom prst="rect">
            <a:avLst/>
          </a:prstGeom>
        </p:spPr>
      </p:pic>
      <p:sp>
        <p:nvSpPr>
          <p:cNvPr id="21" name="Prostokąt 20">
            <a:extLst>
              <a:ext uri="{FF2B5EF4-FFF2-40B4-BE49-F238E27FC236}">
                <a16:creationId xmlns:a16="http://schemas.microsoft.com/office/drawing/2014/main" id="{EAA48FC5-3C83-4F1B-BC33-DF0B588F83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E3D84FB-5D02-47D2-98FD-4F01A02E2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3567" y="3429000"/>
            <a:ext cx="7501651" cy="1090938"/>
          </a:xfrm>
        </p:spPr>
        <p:txBody>
          <a:bodyPr rtlCol="0" anchor="b">
            <a:normAutofit fontScale="90000"/>
          </a:bodyPr>
          <a:lstStyle/>
          <a:p>
            <a:pPr algn="l"/>
            <a:r>
              <a:rPr lang="pl-PL" dirty="0">
                <a:solidFill>
                  <a:srgbClr val="FFFFFF"/>
                </a:solidFill>
              </a:rPr>
              <a:t>Kompleksowe</a:t>
            </a:r>
            <a:br>
              <a:rPr lang="pl-PL" dirty="0">
                <a:solidFill>
                  <a:srgbClr val="FFFFFF"/>
                </a:solidFill>
              </a:rPr>
            </a:br>
            <a:r>
              <a:rPr lang="pl-PL" dirty="0">
                <a:solidFill>
                  <a:srgbClr val="FFFFFF"/>
                </a:solidFill>
              </a:rPr>
              <a:t>Centra niezależnego życia</a:t>
            </a:r>
          </a:p>
        </p:txBody>
      </p:sp>
      <p:cxnSp>
        <p:nvCxnSpPr>
          <p:cNvPr id="23" name="Łącznik prosty 22">
            <a:extLst>
              <a:ext uri="{FF2B5EF4-FFF2-40B4-BE49-F238E27FC236}">
                <a16:creationId xmlns:a16="http://schemas.microsoft.com/office/drawing/2014/main" id="{62F01714-1A39-4194-BD47-8A9960C599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09349" y="4666480"/>
            <a:ext cx="6832499" cy="0"/>
          </a:xfrm>
          <a:prstGeom prst="line">
            <a:avLst/>
          </a:prstGeom>
          <a:ln w="22225">
            <a:solidFill>
              <a:srgbClr val="4AC4E3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969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r>
              <a:rPr lang="pl-PL" dirty="0"/>
              <a:t>Kompleksowe Centra niezależnego życia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DAEBF38-2152-6EB4-E5C4-412405037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Kompleksowe Centrum Niezależnego Życia tworzone jest przez powiat.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Kompleksowe Centrum może nie zapewniać wsparcia dla osób </a:t>
            </a:r>
            <a:br>
              <a:rPr lang="pl-PL" sz="2400" dirty="0"/>
            </a:br>
            <a:r>
              <a:rPr lang="pl-PL" sz="2400" dirty="0"/>
              <a:t>z określonymi niepełnosprawnościami pod warunkiem udzielania takiego wsparcia przez wyspecjalizowane Centra Niezależnego Życia prowadzone przez powiat lub przez inny podmiot na jego zlecenie na terenie danego powiatu.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Centrum ma osobowość prawną.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Centra Niezależnego Życia w wykonywaniu swoich zadań współpracują </a:t>
            </a:r>
            <a:br>
              <a:rPr lang="pl-PL" sz="2400" dirty="0"/>
            </a:br>
            <a:r>
              <a:rPr lang="pl-PL" sz="2400" dirty="0"/>
              <a:t>z jednostkami pomocy społecznej.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2400" dirty="0"/>
              <a:t> Korzystanie z usług Centrum jest nieodpłatne.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0344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4AF42-405B-4814-02CA-6E796BBB9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Zadania kompleksowych centrów niezależnego życia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D7616-9BDF-DB67-3584-465982AC2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796143"/>
            <a:ext cx="9720073" cy="4513217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</a:pPr>
            <a:endParaRPr lang="pl-PL" sz="8800" dirty="0"/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</a:pPr>
            <a:r>
              <a:rPr lang="pl-PL" sz="8800" dirty="0"/>
              <a:t>CNŻ wspierają wieloaspektowo osoby z niepełnosprawnościami, w w tym realizują zadania:</a:t>
            </a:r>
            <a:endParaRPr lang="en-PL" sz="8800" dirty="0"/>
          </a:p>
          <a:p>
            <a:pPr marL="444500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</a:pPr>
            <a:r>
              <a:rPr lang="pl-PL" sz="8800" dirty="0"/>
              <a:t>1) punktów informacyjno-koordynacyjnych;</a:t>
            </a:r>
            <a:endParaRPr lang="en-PL" sz="8800" dirty="0"/>
          </a:p>
          <a:p>
            <a:pPr marL="444500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</a:pPr>
            <a:r>
              <a:rPr lang="pl-PL" sz="8800" dirty="0"/>
              <a:t>2) wsparcia dziennego, które może być poszerzone o kluby samopomocy;</a:t>
            </a:r>
            <a:endParaRPr lang="en-PL" sz="8800" dirty="0"/>
          </a:p>
          <a:p>
            <a:pPr marL="444500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</a:pPr>
            <a:r>
              <a:rPr lang="pl-PL" sz="8800" dirty="0"/>
              <a:t>3) interwencyjnych miejsc całodobowego pobytu;</a:t>
            </a:r>
            <a:endParaRPr lang="en-PL" sz="8800" dirty="0"/>
          </a:p>
          <a:p>
            <a:pPr marL="444500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</a:pPr>
            <a:r>
              <a:rPr lang="pl-PL" sz="8800" dirty="0"/>
              <a:t>4) budowania kręgów wsparcia;</a:t>
            </a:r>
            <a:endParaRPr lang="en-PL" sz="8800" dirty="0"/>
          </a:p>
          <a:p>
            <a:pPr marL="444500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</a:pPr>
            <a:r>
              <a:rPr lang="pl-PL" sz="8800" dirty="0"/>
              <a:t>5) usług tłumacza PJM/SJM oraz tłumacza-przewodnika SKOGN;</a:t>
            </a:r>
            <a:endParaRPr lang="en-PL" sz="8800" dirty="0"/>
          </a:p>
          <a:p>
            <a:pPr marL="444500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</a:pPr>
            <a:r>
              <a:rPr lang="pl-PL" sz="8800" dirty="0"/>
              <a:t>6) usług instruktora orientacji przestrzennej;</a:t>
            </a:r>
            <a:endParaRPr lang="en-PL" sz="8800" dirty="0"/>
          </a:p>
          <a:p>
            <a:pPr marL="444500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</a:pPr>
            <a:r>
              <a:rPr lang="pl-PL" sz="8800" dirty="0"/>
              <a:t>7) koordynacja rehabilitacji zintegrowanej;</a:t>
            </a:r>
            <a:endParaRPr lang="en-PL" sz="8800" dirty="0"/>
          </a:p>
          <a:p>
            <a:pPr marL="444500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</a:pPr>
            <a:r>
              <a:rPr lang="pl-PL" sz="8800" dirty="0"/>
              <a:t>8) organizatora punktów nieodpłatnego poradnictwa prawnego dla osób z niepełnosprawnościami i ich rodzin.</a:t>
            </a:r>
            <a:endParaRPr lang="en-PL" sz="8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7966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r>
              <a:rPr lang="pl-PL" dirty="0"/>
              <a:t>punkt informacyjno-koordynacyjny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DAEBF38-2152-6EB4-E5C4-412405037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10896" lvl="2" indent="0">
              <a:buNone/>
            </a:pPr>
            <a:r>
              <a:rPr lang="pl-PL" sz="2400" dirty="0"/>
              <a:t>Udziela kompleksowych informacji o prawach i świadczeniach przysługujących osobom z niepełnosprawnościami, m.in. na temat: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l-PL" sz="2400" dirty="0"/>
              <a:t> orzecznictwa,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l-PL" sz="2400" dirty="0"/>
              <a:t> likwidacji barier,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l-PL" sz="2400" dirty="0"/>
              <a:t> ulg i uprawnień,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l-PL" sz="2400" dirty="0"/>
              <a:t> prawnych aspektów zatrudnienia, podejmowania działalności gospodarczej </a:t>
            </a:r>
            <a:br>
              <a:rPr lang="pl-PL" sz="2400" dirty="0"/>
            </a:br>
            <a:r>
              <a:rPr lang="pl-PL" sz="2400" dirty="0"/>
              <a:t>i wspierania pracodawców (informacje dostępne także dla pracodawców),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l-PL" sz="2400" dirty="0"/>
              <a:t> rehabilitacji leczniczej,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l-PL" sz="2400" dirty="0"/>
              <a:t> zaopatrzenia w sprzęt,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l-PL" sz="2400" dirty="0"/>
              <a:t> programów realizowanych przez PFRON oraz projektów organizacji pozarządowych.</a:t>
            </a:r>
          </a:p>
        </p:txBody>
      </p:sp>
    </p:spTree>
    <p:extLst>
      <p:ext uri="{BB962C8B-B14F-4D97-AF65-F5344CB8AC3E}">
        <p14:creationId xmlns:p14="http://schemas.microsoft.com/office/powerpoint/2010/main" val="1535223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06239_TF22378848.potx" id="{58D13ACB-BF4D-4898-841C-D93392DC5E48}" vid="{50B0B79F-7A93-476B-B11D-F4FC87DF6B0E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8A2F88-55C5-4ED1-9541-807C65424763}">
  <ds:schemaRefs>
    <ds:schemaRef ds:uri="http://schemas.microsoft.com/office/2006/metadata/properties"/>
    <ds:schemaRef ds:uri="16c05727-aa75-4e4a-9b5f-8a80a1165891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4F44C90D-2A62-4985-9618-3460247437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1EAB5F-88FC-4FAE-AE3C-037A3C365E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3050</TotalTime>
  <Words>2073</Words>
  <Application>Microsoft Office PowerPoint</Application>
  <PresentationFormat>Panoramiczny</PresentationFormat>
  <Paragraphs>159</Paragraphs>
  <Slides>29</Slides>
  <Notes>25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6" baseType="lpstr">
      <vt:lpstr>Arial</vt:lpstr>
      <vt:lpstr>Calibri</vt:lpstr>
      <vt:lpstr>Tw Cen MT</vt:lpstr>
      <vt:lpstr>Tw Cen MT Condensed</vt:lpstr>
      <vt:lpstr>Wingdings</vt:lpstr>
      <vt:lpstr>Wingdings 3</vt:lpstr>
      <vt:lpstr>Integralny</vt:lpstr>
      <vt:lpstr>Prezentacja programu PowerPoint</vt:lpstr>
      <vt:lpstr>Centra niezależnego życia</vt:lpstr>
      <vt:lpstr>geneza</vt:lpstr>
      <vt:lpstr>podstawowe założenia</vt:lpstr>
      <vt:lpstr>Rodzaje centrów niezależnego życia</vt:lpstr>
      <vt:lpstr>Kompleksowe Centra niezależnego życia</vt:lpstr>
      <vt:lpstr>Kompleksowe Centra niezależnego życia</vt:lpstr>
      <vt:lpstr>Zadania kompleksowych centrów niezależnego życia</vt:lpstr>
      <vt:lpstr>punkt informacyjno-koordynacyjny</vt:lpstr>
      <vt:lpstr>punkt informacyjno-koordynacyjny</vt:lpstr>
      <vt:lpstr>punkt informacyjno-koordynacyjny</vt:lpstr>
      <vt:lpstr>wsparcie dzienne i klub samopomocy</vt:lpstr>
      <vt:lpstr>interwencyjne miejsca całodobowego pobytu</vt:lpstr>
      <vt:lpstr>interwencyjne miejsca całodobowego pobytu</vt:lpstr>
      <vt:lpstr>budowanie kręgów wsparcia</vt:lpstr>
      <vt:lpstr>usługi tłumacza PJM/SJM  oraz tłumacza-przewodnika SKOGN</vt:lpstr>
      <vt:lpstr>usługa instruktora orientacji przestrzennej</vt:lpstr>
      <vt:lpstr>Koordynacja rehabilitacji zintegrowanej </vt:lpstr>
      <vt:lpstr>punkt nieodpłatnego poradnictwa prawnego dla osób z niepełnosprawnościami i ich rodzin</vt:lpstr>
      <vt:lpstr>Usługi wynikające z projektu „aktywni niepełnosprawni” i innych równolegle wypracowywanych rozwiązań </vt:lpstr>
      <vt:lpstr>wyspecjalizowane Centra niezależnego życia</vt:lpstr>
      <vt:lpstr>Typy wyspecjalizowanych  centrów niezależnego życia</vt:lpstr>
      <vt:lpstr>Zadania wyspecjalizowanych  centrów niezależnego życia</vt:lpstr>
      <vt:lpstr>Podmioty prowadzące wyspecjalizowane centra niezależnego życia</vt:lpstr>
      <vt:lpstr>finansowanie i terminy</vt:lpstr>
      <vt:lpstr>Finansowanie centrów niezależnego życia</vt:lpstr>
      <vt:lpstr>Finansowanie centrów niezależnego życia</vt:lpstr>
      <vt:lpstr>Terminy tworzenia sieci Centrów Niezależnego Życia</vt:lpstr>
      <vt:lpstr>Dziękujemy!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Lorem Ipsum</dc:title>
  <dc:creator>Tomasz Przybyszewski</dc:creator>
  <cp:lastModifiedBy>Joanna Bryk</cp:lastModifiedBy>
  <cp:revision>8</cp:revision>
  <dcterms:created xsi:type="dcterms:W3CDTF">2022-06-18T23:43:21Z</dcterms:created>
  <dcterms:modified xsi:type="dcterms:W3CDTF">2023-06-15T09:20:12Z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