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65" r:id="rId1"/>
  </p:sldMasterIdLst>
  <p:sldIdLst>
    <p:sldId id="307" r:id="rId2"/>
    <p:sldId id="306" r:id="rId3"/>
    <p:sldId id="304" r:id="rId4"/>
    <p:sldId id="305" r:id="rId5"/>
    <p:sldId id="266" r:id="rId6"/>
    <p:sldId id="287" r:id="rId7"/>
    <p:sldId id="288" r:id="rId8"/>
    <p:sldId id="289" r:id="rId9"/>
    <p:sldId id="290" r:id="rId10"/>
    <p:sldId id="283" r:id="rId11"/>
    <p:sldId id="284" r:id="rId12"/>
    <p:sldId id="285" r:id="rId13"/>
    <p:sldId id="268" r:id="rId14"/>
    <p:sldId id="270" r:id="rId15"/>
    <p:sldId id="271" r:id="rId16"/>
    <p:sldId id="302" r:id="rId17"/>
    <p:sldId id="272" r:id="rId18"/>
    <p:sldId id="273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303" r:id="rId28"/>
    <p:sldId id="300" r:id="rId29"/>
    <p:sldId id="301" r:id="rId3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1A9A3A-0C07-47D2-A598-84DEC9C9D165}" v="3" dt="2023-10-12T07:28:16.1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18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a Bryk" userId="b972d2ae-f6fa-4819-bccb-7d2214317d68" providerId="ADAL" clId="{C01A9A3A-0C07-47D2-A598-84DEC9C9D165}"/>
    <pc:docChg chg="addSld delSld modSld sldOrd">
      <pc:chgData name="Joanna Bryk" userId="b972d2ae-f6fa-4819-bccb-7d2214317d68" providerId="ADAL" clId="{C01A9A3A-0C07-47D2-A598-84DEC9C9D165}" dt="2023-10-12T07:28:27.479" v="11" actId="1076"/>
      <pc:docMkLst>
        <pc:docMk/>
      </pc:docMkLst>
      <pc:sldChg chg="del">
        <pc:chgData name="Joanna Bryk" userId="b972d2ae-f6fa-4819-bccb-7d2214317d68" providerId="ADAL" clId="{C01A9A3A-0C07-47D2-A598-84DEC9C9D165}" dt="2023-10-12T07:27:29.648" v="1" actId="2696"/>
        <pc:sldMkLst>
          <pc:docMk/>
          <pc:sldMk cId="650317164" sldId="256"/>
        </pc:sldMkLst>
      </pc:sldChg>
      <pc:sldChg chg="add">
        <pc:chgData name="Joanna Bryk" userId="b972d2ae-f6fa-4819-bccb-7d2214317d68" providerId="ADAL" clId="{C01A9A3A-0C07-47D2-A598-84DEC9C9D165}" dt="2023-10-12T07:27:20.659" v="0" actId="2890"/>
        <pc:sldMkLst>
          <pc:docMk/>
          <pc:sldMk cId="3082677950" sldId="306"/>
        </pc:sldMkLst>
      </pc:sldChg>
      <pc:sldChg chg="addSp modSp new mod ord">
        <pc:chgData name="Joanna Bryk" userId="b972d2ae-f6fa-4819-bccb-7d2214317d68" providerId="ADAL" clId="{C01A9A3A-0C07-47D2-A598-84DEC9C9D165}" dt="2023-10-12T07:28:27.479" v="11" actId="1076"/>
        <pc:sldMkLst>
          <pc:docMk/>
          <pc:sldMk cId="2513359296" sldId="307"/>
        </pc:sldMkLst>
        <pc:picChg chg="add mod">
          <ac:chgData name="Joanna Bryk" userId="b972d2ae-f6fa-4819-bccb-7d2214317d68" providerId="ADAL" clId="{C01A9A3A-0C07-47D2-A598-84DEC9C9D165}" dt="2023-10-12T07:27:54.691" v="6" actId="1076"/>
          <ac:picMkLst>
            <pc:docMk/>
            <pc:sldMk cId="2513359296" sldId="307"/>
            <ac:picMk id="2" creationId="{63431371-0787-EF9C-1FD5-980DEAF06E82}"/>
          </ac:picMkLst>
        </pc:picChg>
        <pc:picChg chg="add mod">
          <ac:chgData name="Joanna Bryk" userId="b972d2ae-f6fa-4819-bccb-7d2214317d68" providerId="ADAL" clId="{C01A9A3A-0C07-47D2-A598-84DEC9C9D165}" dt="2023-10-12T07:28:05.750" v="8" actId="1076"/>
          <ac:picMkLst>
            <pc:docMk/>
            <pc:sldMk cId="2513359296" sldId="307"/>
            <ac:picMk id="3" creationId="{B6CBFA01-9199-4EC0-4D4E-ECAE16261599}"/>
          </ac:picMkLst>
        </pc:picChg>
        <pc:picChg chg="add mod">
          <ac:chgData name="Joanna Bryk" userId="b972d2ae-f6fa-4819-bccb-7d2214317d68" providerId="ADAL" clId="{C01A9A3A-0C07-47D2-A598-84DEC9C9D165}" dt="2023-10-12T07:28:27.479" v="11" actId="1076"/>
          <ac:picMkLst>
            <pc:docMk/>
            <pc:sldMk cId="2513359296" sldId="307"/>
            <ac:picMk id="4" creationId="{2C4F7D0E-DF9B-AA76-BA4A-B0C63635F9DA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6BCE6D-AA11-43DF-B06A-6D53D558439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4DE0A7A-32B2-473C-A988-E7C3A295DAD0}">
      <dgm:prSet phldrT="[Tekst]"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Pojedyncze mieszkanie</a:t>
          </a:r>
        </a:p>
      </dgm:t>
    </dgm:pt>
    <dgm:pt modelId="{C4553C14-CE22-43BC-9532-F8B8A51814B3}" type="parTrans" cxnId="{36A91081-F3D7-4C0D-AB5F-C2D577E04AC3}">
      <dgm:prSet/>
      <dgm:spPr/>
      <dgm:t>
        <a:bodyPr/>
        <a:lstStyle/>
        <a:p>
          <a:endParaRPr lang="pl-PL"/>
        </a:p>
      </dgm:t>
    </dgm:pt>
    <dgm:pt modelId="{171EE3B5-1CC4-4C27-95BC-77CB7F10937D}" type="sibTrans" cxnId="{36A91081-F3D7-4C0D-AB5F-C2D577E04AC3}">
      <dgm:prSet/>
      <dgm:spPr/>
      <dgm:t>
        <a:bodyPr/>
        <a:lstStyle/>
        <a:p>
          <a:endParaRPr lang="pl-PL"/>
        </a:p>
      </dgm:t>
    </dgm:pt>
    <dgm:pt modelId="{1EEED147-54CB-4154-B68D-80F364F35B89}">
      <dgm:prSet phldrT="[Tekst]"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Jako samodzielne mieszkanie</a:t>
          </a:r>
        </a:p>
      </dgm:t>
    </dgm:pt>
    <dgm:pt modelId="{C6402CFB-D1BE-4ABC-B417-357C3804B0EF}" type="parTrans" cxnId="{A4634979-E1C4-43C0-AA3D-40A66A8EF9D0}">
      <dgm:prSet/>
      <dgm:spPr/>
      <dgm:t>
        <a:bodyPr/>
        <a:lstStyle/>
        <a:p>
          <a:endParaRPr lang="pl-PL"/>
        </a:p>
      </dgm:t>
    </dgm:pt>
    <dgm:pt modelId="{C71665E6-4CDD-4C75-9D50-0468C0AF275C}" type="sibTrans" cxnId="{A4634979-E1C4-43C0-AA3D-40A66A8EF9D0}">
      <dgm:prSet/>
      <dgm:spPr/>
      <dgm:t>
        <a:bodyPr/>
        <a:lstStyle/>
        <a:p>
          <a:endParaRPr lang="pl-PL"/>
        </a:p>
      </dgm:t>
    </dgm:pt>
    <dgm:pt modelId="{A9B91ED0-AD68-43BA-AB0D-52EAB97C6BD6}">
      <dgm:prSet phldrT="[Tekst]"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W kamienicy, bloku, domu itp.</a:t>
          </a:r>
        </a:p>
      </dgm:t>
    </dgm:pt>
    <dgm:pt modelId="{035509CA-C9E0-48A9-9A55-8173FE58B88C}" type="parTrans" cxnId="{A6CE43A1-B296-46A1-BF44-448E9F73EB7F}">
      <dgm:prSet/>
      <dgm:spPr/>
      <dgm:t>
        <a:bodyPr/>
        <a:lstStyle/>
        <a:p>
          <a:endParaRPr lang="pl-PL"/>
        </a:p>
      </dgm:t>
    </dgm:pt>
    <dgm:pt modelId="{9507D8F7-337D-450A-966F-C246B388B367}" type="sibTrans" cxnId="{A6CE43A1-B296-46A1-BF44-448E9F73EB7F}">
      <dgm:prSet/>
      <dgm:spPr/>
      <dgm:t>
        <a:bodyPr/>
        <a:lstStyle/>
        <a:p>
          <a:endParaRPr lang="pl-PL"/>
        </a:p>
      </dgm:t>
    </dgm:pt>
    <dgm:pt modelId="{30D1A0D3-E10A-4F03-99C3-E6DF5DF974E3}">
      <dgm:prSet phldrT="[Tekst]"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Zespół mieszkań ze wsparciem</a:t>
          </a:r>
        </a:p>
      </dgm:t>
    </dgm:pt>
    <dgm:pt modelId="{54D57545-8F59-420C-9D45-8FFE9DA07E53}" type="parTrans" cxnId="{054D64E7-C1D8-4EB6-8222-3F3C4D68626F}">
      <dgm:prSet/>
      <dgm:spPr/>
      <dgm:t>
        <a:bodyPr/>
        <a:lstStyle/>
        <a:p>
          <a:endParaRPr lang="pl-PL"/>
        </a:p>
      </dgm:t>
    </dgm:pt>
    <dgm:pt modelId="{B2375F84-431D-4EF7-B159-D0065BA9447C}" type="sibTrans" cxnId="{054D64E7-C1D8-4EB6-8222-3F3C4D68626F}">
      <dgm:prSet/>
      <dgm:spPr/>
      <dgm:t>
        <a:bodyPr/>
        <a:lstStyle/>
        <a:p>
          <a:endParaRPr lang="pl-PL"/>
        </a:p>
      </dgm:t>
    </dgm:pt>
    <dgm:pt modelId="{B9D68CE4-D975-420D-8A76-989620E14A92}">
      <dgm:prSet phldrT="[Tekst]"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Na terenie jednej nieruchomości</a:t>
          </a:r>
        </a:p>
      </dgm:t>
    </dgm:pt>
    <dgm:pt modelId="{F56B251D-A79C-44C4-A437-66BB7CBC3076}" type="parTrans" cxnId="{78FA9A48-625D-442F-8BD2-037E3F6BB393}">
      <dgm:prSet/>
      <dgm:spPr/>
      <dgm:t>
        <a:bodyPr/>
        <a:lstStyle/>
        <a:p>
          <a:endParaRPr lang="pl-PL"/>
        </a:p>
      </dgm:t>
    </dgm:pt>
    <dgm:pt modelId="{CB4BE558-602A-4702-81F4-E65A6492AED3}" type="sibTrans" cxnId="{78FA9A48-625D-442F-8BD2-037E3F6BB393}">
      <dgm:prSet/>
      <dgm:spPr/>
      <dgm:t>
        <a:bodyPr/>
        <a:lstStyle/>
        <a:p>
          <a:endParaRPr lang="pl-PL"/>
        </a:p>
      </dgm:t>
    </dgm:pt>
    <dgm:pt modelId="{637939FF-49F9-4A72-A404-1CD5585DE4F5}">
      <dgm:prSet phldrT="[Tekst]"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Nie więcej niż 6 mieszkań (minimum 2)</a:t>
          </a:r>
        </a:p>
      </dgm:t>
    </dgm:pt>
    <dgm:pt modelId="{678103A8-C74F-476D-A62A-7672FF7F9E2C}" type="parTrans" cxnId="{2D7334C1-34E5-413A-8639-E2D68C4700BC}">
      <dgm:prSet/>
      <dgm:spPr/>
      <dgm:t>
        <a:bodyPr/>
        <a:lstStyle/>
        <a:p>
          <a:endParaRPr lang="pl-PL"/>
        </a:p>
      </dgm:t>
    </dgm:pt>
    <dgm:pt modelId="{4B7C32E2-5E7A-4829-BFC1-2CE49C93C247}" type="sibTrans" cxnId="{2D7334C1-34E5-413A-8639-E2D68C4700BC}">
      <dgm:prSet/>
      <dgm:spPr/>
      <dgm:t>
        <a:bodyPr/>
        <a:lstStyle/>
        <a:p>
          <a:endParaRPr lang="pl-PL"/>
        </a:p>
      </dgm:t>
    </dgm:pt>
    <dgm:pt modelId="{593F151B-4E39-48FB-AD53-7D7E01CE1F3E}">
      <dgm:prSet phldrT="[Tekst]"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Wspomagane społeczności mieszkaniowe</a:t>
          </a:r>
        </a:p>
      </dgm:t>
    </dgm:pt>
    <dgm:pt modelId="{6E63148D-4305-4E96-8E9F-7B7657C7F5DA}" type="parTrans" cxnId="{1100F053-93BC-47E9-A0FC-45FE7B1A3DFA}">
      <dgm:prSet/>
      <dgm:spPr/>
      <dgm:t>
        <a:bodyPr/>
        <a:lstStyle/>
        <a:p>
          <a:endParaRPr lang="pl-PL"/>
        </a:p>
      </dgm:t>
    </dgm:pt>
    <dgm:pt modelId="{634A42E9-9ABD-4F63-98CE-B3BEB01EF680}" type="sibTrans" cxnId="{1100F053-93BC-47E9-A0FC-45FE7B1A3DFA}">
      <dgm:prSet/>
      <dgm:spPr/>
      <dgm:t>
        <a:bodyPr/>
        <a:lstStyle/>
        <a:p>
          <a:endParaRPr lang="pl-PL"/>
        </a:p>
      </dgm:t>
    </dgm:pt>
    <dgm:pt modelId="{E26BAF98-5FA5-414A-9D9B-0B23FF2BAF8A}">
      <dgm:prSet phldrT="[Tekst]"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Co najmniej jeden zespół mieszkań</a:t>
          </a:r>
        </a:p>
      </dgm:t>
    </dgm:pt>
    <dgm:pt modelId="{A3314032-4DC2-40C8-A24F-D5984432016C}" type="parTrans" cxnId="{A36F1040-6884-478D-B7D3-E177BAD87D19}">
      <dgm:prSet/>
      <dgm:spPr/>
      <dgm:t>
        <a:bodyPr/>
        <a:lstStyle/>
        <a:p>
          <a:endParaRPr lang="pl-PL"/>
        </a:p>
      </dgm:t>
    </dgm:pt>
    <dgm:pt modelId="{60DF4E16-530A-4207-B117-3A8503185755}" type="sibTrans" cxnId="{A36F1040-6884-478D-B7D3-E177BAD87D19}">
      <dgm:prSet/>
      <dgm:spPr/>
      <dgm:t>
        <a:bodyPr/>
        <a:lstStyle/>
        <a:p>
          <a:endParaRPr lang="pl-PL"/>
        </a:p>
      </dgm:t>
    </dgm:pt>
    <dgm:pt modelId="{2C931AE0-74EA-4733-8FE7-9B4F0D2A51A6}">
      <dgm:prSet phldrT="[Tekst]"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Nie więcej niż 12 mieszkań</a:t>
          </a:r>
        </a:p>
      </dgm:t>
    </dgm:pt>
    <dgm:pt modelId="{E9D75140-4E0D-4A2C-8B51-97BF827C4C56}" type="parTrans" cxnId="{AA9DE8C8-020F-4027-A876-4983555B2733}">
      <dgm:prSet/>
      <dgm:spPr/>
      <dgm:t>
        <a:bodyPr/>
        <a:lstStyle/>
        <a:p>
          <a:endParaRPr lang="pl-PL"/>
        </a:p>
      </dgm:t>
    </dgm:pt>
    <dgm:pt modelId="{EE30E29B-9BF5-4A03-974F-7C44F8DA4746}" type="sibTrans" cxnId="{AA9DE8C8-020F-4027-A876-4983555B2733}">
      <dgm:prSet/>
      <dgm:spPr/>
      <dgm:t>
        <a:bodyPr/>
        <a:lstStyle/>
        <a:p>
          <a:endParaRPr lang="pl-PL"/>
        </a:p>
      </dgm:t>
    </dgm:pt>
    <dgm:pt modelId="{CB75C3DE-A1EB-4BDA-BE61-948AC5048136}">
      <dgm:prSet phldrT="[Tekst]"/>
      <dgm:spPr/>
      <dgm:t>
        <a:bodyPr/>
        <a:lstStyle/>
        <a:p>
          <a:r>
            <a:rPr lang="pl-PL" dirty="0">
              <a:latin typeface="Calibri" panose="020F0502020204030204" pitchFamily="34" charset="0"/>
              <a:cs typeface="Calibri" panose="020F0502020204030204" pitchFamily="34" charset="0"/>
            </a:rPr>
            <a:t>Zwiększony próg punktowy (80/90)</a:t>
          </a:r>
        </a:p>
      </dgm:t>
    </dgm:pt>
    <dgm:pt modelId="{AF7E8F69-7ED1-4A87-9DF4-3508CEEC3592}" type="parTrans" cxnId="{F1AC3CE4-D561-45B9-BE33-E3AF3DB8B265}">
      <dgm:prSet/>
      <dgm:spPr/>
    </dgm:pt>
    <dgm:pt modelId="{633837D6-429D-4913-BE34-8F89A973F588}" type="sibTrans" cxnId="{F1AC3CE4-D561-45B9-BE33-E3AF3DB8B265}">
      <dgm:prSet/>
      <dgm:spPr/>
    </dgm:pt>
    <dgm:pt modelId="{C3D069F9-6301-4D28-A219-F83B2E7D2408}" type="pres">
      <dgm:prSet presAssocID="{1E6BCE6D-AA11-43DF-B06A-6D53D5584391}" presName="Name0" presStyleCnt="0">
        <dgm:presLayoutVars>
          <dgm:dir/>
          <dgm:animLvl val="lvl"/>
          <dgm:resizeHandles val="exact"/>
        </dgm:presLayoutVars>
      </dgm:prSet>
      <dgm:spPr/>
    </dgm:pt>
    <dgm:pt modelId="{E2CB9AC4-352F-440C-995B-B9B10F067471}" type="pres">
      <dgm:prSet presAssocID="{B4DE0A7A-32B2-473C-A988-E7C3A295DAD0}" presName="composite" presStyleCnt="0"/>
      <dgm:spPr/>
    </dgm:pt>
    <dgm:pt modelId="{D7BE2A86-DE36-4384-BF29-D2C8C206056F}" type="pres">
      <dgm:prSet presAssocID="{B4DE0A7A-32B2-473C-A988-E7C3A295DAD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4806C120-D78B-42A8-8030-943B3C90B473}" type="pres">
      <dgm:prSet presAssocID="{B4DE0A7A-32B2-473C-A988-E7C3A295DAD0}" presName="desTx" presStyleLbl="alignAccFollowNode1" presStyleIdx="0" presStyleCnt="3">
        <dgm:presLayoutVars>
          <dgm:bulletEnabled val="1"/>
        </dgm:presLayoutVars>
      </dgm:prSet>
      <dgm:spPr/>
    </dgm:pt>
    <dgm:pt modelId="{F2926BE8-3FBE-429D-9CC9-FD23581F2C7B}" type="pres">
      <dgm:prSet presAssocID="{171EE3B5-1CC4-4C27-95BC-77CB7F10937D}" presName="space" presStyleCnt="0"/>
      <dgm:spPr/>
    </dgm:pt>
    <dgm:pt modelId="{5C0C88E0-C0C8-4153-86AE-A0DE4A9FE369}" type="pres">
      <dgm:prSet presAssocID="{30D1A0D3-E10A-4F03-99C3-E6DF5DF974E3}" presName="composite" presStyleCnt="0"/>
      <dgm:spPr/>
    </dgm:pt>
    <dgm:pt modelId="{04B4E371-4C37-4F11-ACE6-99B298607F20}" type="pres">
      <dgm:prSet presAssocID="{30D1A0D3-E10A-4F03-99C3-E6DF5DF974E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F4FE9B34-EB74-4BC4-BE13-3C0F33E92616}" type="pres">
      <dgm:prSet presAssocID="{30D1A0D3-E10A-4F03-99C3-E6DF5DF974E3}" presName="desTx" presStyleLbl="alignAccFollowNode1" presStyleIdx="1" presStyleCnt="3">
        <dgm:presLayoutVars>
          <dgm:bulletEnabled val="1"/>
        </dgm:presLayoutVars>
      </dgm:prSet>
      <dgm:spPr/>
    </dgm:pt>
    <dgm:pt modelId="{D6BD90B1-4EF0-42E0-BED0-0625A30C4FFA}" type="pres">
      <dgm:prSet presAssocID="{B2375F84-431D-4EF7-B159-D0065BA9447C}" presName="space" presStyleCnt="0"/>
      <dgm:spPr/>
    </dgm:pt>
    <dgm:pt modelId="{B2CAA5B6-ABE1-446C-B603-8693CBD58D38}" type="pres">
      <dgm:prSet presAssocID="{593F151B-4E39-48FB-AD53-7D7E01CE1F3E}" presName="composite" presStyleCnt="0"/>
      <dgm:spPr/>
    </dgm:pt>
    <dgm:pt modelId="{69DF9A48-787C-49D8-A326-D8E5F5DC112C}" type="pres">
      <dgm:prSet presAssocID="{593F151B-4E39-48FB-AD53-7D7E01CE1F3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9B5CBB4-6103-47F8-8F49-8A8335CCE81C}" type="pres">
      <dgm:prSet presAssocID="{593F151B-4E39-48FB-AD53-7D7E01CE1F3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96E7106-7295-40FC-AFEA-483F1A0451B1}" type="presOf" srcId="{30D1A0D3-E10A-4F03-99C3-E6DF5DF974E3}" destId="{04B4E371-4C37-4F11-ACE6-99B298607F20}" srcOrd="0" destOrd="0" presId="urn:microsoft.com/office/officeart/2005/8/layout/hList1"/>
    <dgm:cxn modelId="{87F0EC13-0502-4D97-9125-BC61613C0860}" type="presOf" srcId="{B4DE0A7A-32B2-473C-A988-E7C3A295DAD0}" destId="{D7BE2A86-DE36-4384-BF29-D2C8C206056F}" srcOrd="0" destOrd="0" presId="urn:microsoft.com/office/officeart/2005/8/layout/hList1"/>
    <dgm:cxn modelId="{80A12F25-5B28-48DF-8945-AFBE3A1C5EA4}" type="presOf" srcId="{B9D68CE4-D975-420D-8A76-989620E14A92}" destId="{F4FE9B34-EB74-4BC4-BE13-3C0F33E92616}" srcOrd="0" destOrd="0" presId="urn:microsoft.com/office/officeart/2005/8/layout/hList1"/>
    <dgm:cxn modelId="{CF4A482F-6EA5-4CEB-8DF7-75C0FF6A1CC1}" type="presOf" srcId="{2C931AE0-74EA-4733-8FE7-9B4F0D2A51A6}" destId="{49B5CBB4-6103-47F8-8F49-8A8335CCE81C}" srcOrd="0" destOrd="1" presId="urn:microsoft.com/office/officeart/2005/8/layout/hList1"/>
    <dgm:cxn modelId="{A36F1040-6884-478D-B7D3-E177BAD87D19}" srcId="{593F151B-4E39-48FB-AD53-7D7E01CE1F3E}" destId="{E26BAF98-5FA5-414A-9D9B-0B23FF2BAF8A}" srcOrd="0" destOrd="0" parTransId="{A3314032-4DC2-40C8-A24F-D5984432016C}" sibTransId="{60DF4E16-530A-4207-B117-3A8503185755}"/>
    <dgm:cxn modelId="{4B813D44-8797-4064-98E0-4003BF517137}" type="presOf" srcId="{1EEED147-54CB-4154-B68D-80F364F35B89}" destId="{4806C120-D78B-42A8-8030-943B3C90B473}" srcOrd="0" destOrd="0" presId="urn:microsoft.com/office/officeart/2005/8/layout/hList1"/>
    <dgm:cxn modelId="{78FA9A48-625D-442F-8BD2-037E3F6BB393}" srcId="{30D1A0D3-E10A-4F03-99C3-E6DF5DF974E3}" destId="{B9D68CE4-D975-420D-8A76-989620E14A92}" srcOrd="0" destOrd="0" parTransId="{F56B251D-A79C-44C4-A437-66BB7CBC3076}" sibTransId="{CB4BE558-602A-4702-81F4-E65A6492AED3}"/>
    <dgm:cxn modelId="{AEEFD853-062E-4334-A8DA-7EC61F499CB6}" type="presOf" srcId="{593F151B-4E39-48FB-AD53-7D7E01CE1F3E}" destId="{69DF9A48-787C-49D8-A326-D8E5F5DC112C}" srcOrd="0" destOrd="0" presId="urn:microsoft.com/office/officeart/2005/8/layout/hList1"/>
    <dgm:cxn modelId="{1100F053-93BC-47E9-A0FC-45FE7B1A3DFA}" srcId="{1E6BCE6D-AA11-43DF-B06A-6D53D5584391}" destId="{593F151B-4E39-48FB-AD53-7D7E01CE1F3E}" srcOrd="2" destOrd="0" parTransId="{6E63148D-4305-4E96-8E9F-7B7657C7F5DA}" sibTransId="{634A42E9-9ABD-4F63-98CE-B3BEB01EF680}"/>
    <dgm:cxn modelId="{0BD31179-181A-4C93-9DB0-C90A75A3026C}" type="presOf" srcId="{1E6BCE6D-AA11-43DF-B06A-6D53D5584391}" destId="{C3D069F9-6301-4D28-A219-F83B2E7D2408}" srcOrd="0" destOrd="0" presId="urn:microsoft.com/office/officeart/2005/8/layout/hList1"/>
    <dgm:cxn modelId="{A4634979-E1C4-43C0-AA3D-40A66A8EF9D0}" srcId="{B4DE0A7A-32B2-473C-A988-E7C3A295DAD0}" destId="{1EEED147-54CB-4154-B68D-80F364F35B89}" srcOrd="0" destOrd="0" parTransId="{C6402CFB-D1BE-4ABC-B417-357C3804B0EF}" sibTransId="{C71665E6-4CDD-4C75-9D50-0468C0AF275C}"/>
    <dgm:cxn modelId="{36A91081-F3D7-4C0D-AB5F-C2D577E04AC3}" srcId="{1E6BCE6D-AA11-43DF-B06A-6D53D5584391}" destId="{B4DE0A7A-32B2-473C-A988-E7C3A295DAD0}" srcOrd="0" destOrd="0" parTransId="{C4553C14-CE22-43BC-9532-F8B8A51814B3}" sibTransId="{171EE3B5-1CC4-4C27-95BC-77CB7F10937D}"/>
    <dgm:cxn modelId="{A6CE43A1-B296-46A1-BF44-448E9F73EB7F}" srcId="{B4DE0A7A-32B2-473C-A988-E7C3A295DAD0}" destId="{A9B91ED0-AD68-43BA-AB0D-52EAB97C6BD6}" srcOrd="1" destOrd="0" parTransId="{035509CA-C9E0-48A9-9A55-8173FE58B88C}" sibTransId="{9507D8F7-337D-450A-966F-C246B388B367}"/>
    <dgm:cxn modelId="{78E380BF-E4B4-43D0-A22F-1D6CC77E2F34}" type="presOf" srcId="{637939FF-49F9-4A72-A404-1CD5585DE4F5}" destId="{F4FE9B34-EB74-4BC4-BE13-3C0F33E92616}" srcOrd="0" destOrd="1" presId="urn:microsoft.com/office/officeart/2005/8/layout/hList1"/>
    <dgm:cxn modelId="{2D7334C1-34E5-413A-8639-E2D68C4700BC}" srcId="{30D1A0D3-E10A-4F03-99C3-E6DF5DF974E3}" destId="{637939FF-49F9-4A72-A404-1CD5585DE4F5}" srcOrd="1" destOrd="0" parTransId="{678103A8-C74F-476D-A62A-7672FF7F9E2C}" sibTransId="{4B7C32E2-5E7A-4829-BFC1-2CE49C93C247}"/>
    <dgm:cxn modelId="{B465B4C4-7857-48FF-87C8-31280B900713}" type="presOf" srcId="{E26BAF98-5FA5-414A-9D9B-0B23FF2BAF8A}" destId="{49B5CBB4-6103-47F8-8F49-8A8335CCE81C}" srcOrd="0" destOrd="0" presId="urn:microsoft.com/office/officeart/2005/8/layout/hList1"/>
    <dgm:cxn modelId="{34EC6BC8-781B-41E6-AB40-9FF1F4EC6D2B}" type="presOf" srcId="{CB75C3DE-A1EB-4BDA-BE61-948AC5048136}" destId="{49B5CBB4-6103-47F8-8F49-8A8335CCE81C}" srcOrd="0" destOrd="2" presId="urn:microsoft.com/office/officeart/2005/8/layout/hList1"/>
    <dgm:cxn modelId="{AA9DE8C8-020F-4027-A876-4983555B2733}" srcId="{593F151B-4E39-48FB-AD53-7D7E01CE1F3E}" destId="{2C931AE0-74EA-4733-8FE7-9B4F0D2A51A6}" srcOrd="1" destOrd="0" parTransId="{E9D75140-4E0D-4A2C-8B51-97BF827C4C56}" sibTransId="{EE30E29B-9BF5-4A03-974F-7C44F8DA4746}"/>
    <dgm:cxn modelId="{F1AC3CE4-D561-45B9-BE33-E3AF3DB8B265}" srcId="{593F151B-4E39-48FB-AD53-7D7E01CE1F3E}" destId="{CB75C3DE-A1EB-4BDA-BE61-948AC5048136}" srcOrd="2" destOrd="0" parTransId="{AF7E8F69-7ED1-4A87-9DF4-3508CEEC3592}" sibTransId="{633837D6-429D-4913-BE34-8F89A973F588}"/>
    <dgm:cxn modelId="{054D64E7-C1D8-4EB6-8222-3F3C4D68626F}" srcId="{1E6BCE6D-AA11-43DF-B06A-6D53D5584391}" destId="{30D1A0D3-E10A-4F03-99C3-E6DF5DF974E3}" srcOrd="1" destOrd="0" parTransId="{54D57545-8F59-420C-9D45-8FFE9DA07E53}" sibTransId="{B2375F84-431D-4EF7-B159-D0065BA9447C}"/>
    <dgm:cxn modelId="{79BBDFFD-333C-4D7B-A15D-6459BE71F284}" type="presOf" srcId="{A9B91ED0-AD68-43BA-AB0D-52EAB97C6BD6}" destId="{4806C120-D78B-42A8-8030-943B3C90B473}" srcOrd="0" destOrd="1" presId="urn:microsoft.com/office/officeart/2005/8/layout/hList1"/>
    <dgm:cxn modelId="{DDA8C0F7-4325-4113-B2FE-8C5FA81F034E}" type="presParOf" srcId="{C3D069F9-6301-4D28-A219-F83B2E7D2408}" destId="{E2CB9AC4-352F-440C-995B-B9B10F067471}" srcOrd="0" destOrd="0" presId="urn:microsoft.com/office/officeart/2005/8/layout/hList1"/>
    <dgm:cxn modelId="{BBA207B7-7A13-4DD8-B145-7556E3845765}" type="presParOf" srcId="{E2CB9AC4-352F-440C-995B-B9B10F067471}" destId="{D7BE2A86-DE36-4384-BF29-D2C8C206056F}" srcOrd="0" destOrd="0" presId="urn:microsoft.com/office/officeart/2005/8/layout/hList1"/>
    <dgm:cxn modelId="{E3BE7BD1-26E1-4889-99B2-B8A55BE5D0D8}" type="presParOf" srcId="{E2CB9AC4-352F-440C-995B-B9B10F067471}" destId="{4806C120-D78B-42A8-8030-943B3C90B473}" srcOrd="1" destOrd="0" presId="urn:microsoft.com/office/officeart/2005/8/layout/hList1"/>
    <dgm:cxn modelId="{F799DFB1-CAB2-47F4-BF86-76CA9BD15BA2}" type="presParOf" srcId="{C3D069F9-6301-4D28-A219-F83B2E7D2408}" destId="{F2926BE8-3FBE-429D-9CC9-FD23581F2C7B}" srcOrd="1" destOrd="0" presId="urn:microsoft.com/office/officeart/2005/8/layout/hList1"/>
    <dgm:cxn modelId="{5D6302C5-A6F7-4B2A-BF6B-A50F957B3A35}" type="presParOf" srcId="{C3D069F9-6301-4D28-A219-F83B2E7D2408}" destId="{5C0C88E0-C0C8-4153-86AE-A0DE4A9FE369}" srcOrd="2" destOrd="0" presId="urn:microsoft.com/office/officeart/2005/8/layout/hList1"/>
    <dgm:cxn modelId="{A1A5A71E-233B-4B88-8943-4831BAA434D5}" type="presParOf" srcId="{5C0C88E0-C0C8-4153-86AE-A0DE4A9FE369}" destId="{04B4E371-4C37-4F11-ACE6-99B298607F20}" srcOrd="0" destOrd="0" presId="urn:microsoft.com/office/officeart/2005/8/layout/hList1"/>
    <dgm:cxn modelId="{5340302B-1110-4A97-B980-8EEA6054E224}" type="presParOf" srcId="{5C0C88E0-C0C8-4153-86AE-A0DE4A9FE369}" destId="{F4FE9B34-EB74-4BC4-BE13-3C0F33E92616}" srcOrd="1" destOrd="0" presId="urn:microsoft.com/office/officeart/2005/8/layout/hList1"/>
    <dgm:cxn modelId="{20B027BF-2CF0-414C-9CFE-3C134E0E3937}" type="presParOf" srcId="{C3D069F9-6301-4D28-A219-F83B2E7D2408}" destId="{D6BD90B1-4EF0-42E0-BED0-0625A30C4FFA}" srcOrd="3" destOrd="0" presId="urn:microsoft.com/office/officeart/2005/8/layout/hList1"/>
    <dgm:cxn modelId="{FF798C6A-25AD-4D45-895A-2983E1D67072}" type="presParOf" srcId="{C3D069F9-6301-4D28-A219-F83B2E7D2408}" destId="{B2CAA5B6-ABE1-446C-B603-8693CBD58D38}" srcOrd="4" destOrd="0" presId="urn:microsoft.com/office/officeart/2005/8/layout/hList1"/>
    <dgm:cxn modelId="{DAFF3D92-A716-4E1C-830F-D97212BB4C46}" type="presParOf" srcId="{B2CAA5B6-ABE1-446C-B603-8693CBD58D38}" destId="{69DF9A48-787C-49D8-A326-D8E5F5DC112C}" srcOrd="0" destOrd="0" presId="urn:microsoft.com/office/officeart/2005/8/layout/hList1"/>
    <dgm:cxn modelId="{CDAD3273-BFD0-4A12-893D-5DB2797833DD}" type="presParOf" srcId="{B2CAA5B6-ABE1-446C-B603-8693CBD58D38}" destId="{49B5CBB4-6103-47F8-8F49-8A8335CCE8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BE2A86-DE36-4384-BF29-D2C8C206056F}">
      <dsp:nvSpPr>
        <dsp:cNvPr id="0" name=""/>
        <dsp:cNvSpPr/>
      </dsp:nvSpPr>
      <dsp:spPr>
        <a:xfrm>
          <a:off x="3143" y="47485"/>
          <a:ext cx="3064668" cy="1203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Calibri" panose="020F0502020204030204" pitchFamily="34" charset="0"/>
              <a:cs typeface="Calibri" panose="020F0502020204030204" pitchFamily="34" charset="0"/>
            </a:rPr>
            <a:t>Pojedyncze mieszkanie</a:t>
          </a:r>
        </a:p>
      </dsp:txBody>
      <dsp:txXfrm>
        <a:off x="3143" y="47485"/>
        <a:ext cx="3064668" cy="1203937"/>
      </dsp:txXfrm>
    </dsp:sp>
    <dsp:sp modelId="{4806C120-D78B-42A8-8030-943B3C90B473}">
      <dsp:nvSpPr>
        <dsp:cNvPr id="0" name=""/>
        <dsp:cNvSpPr/>
      </dsp:nvSpPr>
      <dsp:spPr>
        <a:xfrm>
          <a:off x="3143" y="1251423"/>
          <a:ext cx="3064668" cy="24618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>
              <a:latin typeface="Calibri" panose="020F0502020204030204" pitchFamily="34" charset="0"/>
              <a:cs typeface="Calibri" panose="020F0502020204030204" pitchFamily="34" charset="0"/>
            </a:rPr>
            <a:t>Jako samodzielne mieszkanie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>
              <a:latin typeface="Calibri" panose="020F0502020204030204" pitchFamily="34" charset="0"/>
              <a:cs typeface="Calibri" panose="020F0502020204030204" pitchFamily="34" charset="0"/>
            </a:rPr>
            <a:t>W kamienicy, bloku, domu itp.</a:t>
          </a:r>
        </a:p>
      </dsp:txBody>
      <dsp:txXfrm>
        <a:off x="3143" y="1251423"/>
        <a:ext cx="3064668" cy="2461878"/>
      </dsp:txXfrm>
    </dsp:sp>
    <dsp:sp modelId="{04B4E371-4C37-4F11-ACE6-99B298607F20}">
      <dsp:nvSpPr>
        <dsp:cNvPr id="0" name=""/>
        <dsp:cNvSpPr/>
      </dsp:nvSpPr>
      <dsp:spPr>
        <a:xfrm>
          <a:off x="3496865" y="47485"/>
          <a:ext cx="3064668" cy="1203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Calibri" panose="020F0502020204030204" pitchFamily="34" charset="0"/>
              <a:cs typeface="Calibri" panose="020F0502020204030204" pitchFamily="34" charset="0"/>
            </a:rPr>
            <a:t>Zespół mieszkań ze wsparciem</a:t>
          </a:r>
        </a:p>
      </dsp:txBody>
      <dsp:txXfrm>
        <a:off x="3496865" y="47485"/>
        <a:ext cx="3064668" cy="1203937"/>
      </dsp:txXfrm>
    </dsp:sp>
    <dsp:sp modelId="{F4FE9B34-EB74-4BC4-BE13-3C0F33E92616}">
      <dsp:nvSpPr>
        <dsp:cNvPr id="0" name=""/>
        <dsp:cNvSpPr/>
      </dsp:nvSpPr>
      <dsp:spPr>
        <a:xfrm>
          <a:off x="3496865" y="1251423"/>
          <a:ext cx="3064668" cy="24618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>
              <a:latin typeface="Calibri" panose="020F0502020204030204" pitchFamily="34" charset="0"/>
              <a:cs typeface="Calibri" panose="020F0502020204030204" pitchFamily="34" charset="0"/>
            </a:rPr>
            <a:t>Na terenie jednej nieruchomości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>
              <a:latin typeface="Calibri" panose="020F0502020204030204" pitchFamily="34" charset="0"/>
              <a:cs typeface="Calibri" panose="020F0502020204030204" pitchFamily="34" charset="0"/>
            </a:rPr>
            <a:t>Nie więcej niż 6 mieszkań (minimum 2)</a:t>
          </a:r>
        </a:p>
      </dsp:txBody>
      <dsp:txXfrm>
        <a:off x="3496865" y="1251423"/>
        <a:ext cx="3064668" cy="2461878"/>
      </dsp:txXfrm>
    </dsp:sp>
    <dsp:sp modelId="{69DF9A48-787C-49D8-A326-D8E5F5DC112C}">
      <dsp:nvSpPr>
        <dsp:cNvPr id="0" name=""/>
        <dsp:cNvSpPr/>
      </dsp:nvSpPr>
      <dsp:spPr>
        <a:xfrm>
          <a:off x="6990588" y="47485"/>
          <a:ext cx="3064668" cy="12039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Calibri" panose="020F0502020204030204" pitchFamily="34" charset="0"/>
              <a:cs typeface="Calibri" panose="020F0502020204030204" pitchFamily="34" charset="0"/>
            </a:rPr>
            <a:t>Wspomagane społeczności mieszkaniowe</a:t>
          </a:r>
        </a:p>
      </dsp:txBody>
      <dsp:txXfrm>
        <a:off x="6990588" y="47485"/>
        <a:ext cx="3064668" cy="1203937"/>
      </dsp:txXfrm>
    </dsp:sp>
    <dsp:sp modelId="{49B5CBB4-6103-47F8-8F49-8A8335CCE81C}">
      <dsp:nvSpPr>
        <dsp:cNvPr id="0" name=""/>
        <dsp:cNvSpPr/>
      </dsp:nvSpPr>
      <dsp:spPr>
        <a:xfrm>
          <a:off x="6990588" y="1251423"/>
          <a:ext cx="3064668" cy="24618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>
              <a:latin typeface="Calibri" panose="020F0502020204030204" pitchFamily="34" charset="0"/>
              <a:cs typeface="Calibri" panose="020F0502020204030204" pitchFamily="34" charset="0"/>
            </a:rPr>
            <a:t>Co najmniej jeden zespół mieszkań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>
              <a:latin typeface="Calibri" panose="020F0502020204030204" pitchFamily="34" charset="0"/>
              <a:cs typeface="Calibri" panose="020F0502020204030204" pitchFamily="34" charset="0"/>
            </a:rPr>
            <a:t>Nie więcej niż 12 mieszkań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400" kern="1200" dirty="0">
              <a:latin typeface="Calibri" panose="020F0502020204030204" pitchFamily="34" charset="0"/>
              <a:cs typeface="Calibri" panose="020F0502020204030204" pitchFamily="34" charset="0"/>
            </a:rPr>
            <a:t>Zwiększony próg punktowy (80/90)</a:t>
          </a:r>
        </a:p>
      </dsp:txBody>
      <dsp:txXfrm>
        <a:off x="6990588" y="1251423"/>
        <a:ext cx="3064668" cy="2461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66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98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0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0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8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03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24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5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2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6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0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15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58" r:id="rId6"/>
    <p:sldLayoutId id="2147483754" r:id="rId7"/>
    <p:sldLayoutId id="2147483755" r:id="rId8"/>
    <p:sldLayoutId id="2147483756" r:id="rId9"/>
    <p:sldLayoutId id="2147483757" r:id="rId10"/>
    <p:sldLayoutId id="21474837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63431371-0787-EF9C-1FD5-980DEAF06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27" y="1108575"/>
            <a:ext cx="10827434" cy="3676207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B6CBFA01-9199-4EC0-4D4E-ECAE162615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2342" y="296863"/>
            <a:ext cx="5767316" cy="73768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2C4F7D0E-DF9B-AA76-BA4A-B0C63635F9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3747" y="4689336"/>
            <a:ext cx="5084505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359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Mieszkalnictwo - formy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E1D7976E-A049-EBA9-3404-CF93916CE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824716"/>
              </p:ext>
            </p:extLst>
          </p:nvPr>
        </p:nvGraphicFramePr>
        <p:xfrm>
          <a:off x="1096963" y="2108200"/>
          <a:ext cx="10058400" cy="3760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3399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Pojedyncze mieszkanie ze wsparciem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4914221" cy="3760891"/>
          </a:xfrm>
        </p:spPr>
        <p:txBody>
          <a:bodyPr>
            <a:normAutofit fontScale="92500" lnSpcReduction="20000"/>
          </a:bodyPr>
          <a:lstStyle/>
          <a:p>
            <a:pPr marL="90488" lvl="1" indent="0">
              <a:buNone/>
            </a:pP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Każde mieszkanie ze wsparciem musi być wyposażone co najmniej w </a:t>
            </a:r>
            <a:r>
              <a:rPr lang="pl-PL" sz="3200" b="1" dirty="0">
                <a:solidFill>
                  <a:schemeClr val="tx1"/>
                </a:solidFill>
                <a:latin typeface="Calibri" panose="020F0502020204030204" pitchFamily="34" charset="0"/>
              </a:rPr>
              <a:t>łazienkę oraz kuchnię albo aneks kuchenny </a:t>
            </a: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– do wyłącznego użytku osoby zamieszkującej w tym mieszkaniu. </a:t>
            </a:r>
          </a:p>
        </p:txBody>
      </p:sp>
      <p:sp>
        <p:nvSpPr>
          <p:cNvPr id="7" name="Kształt litery L 6">
            <a:extLst>
              <a:ext uri="{FF2B5EF4-FFF2-40B4-BE49-F238E27FC236}">
                <a16:creationId xmlns:a16="http://schemas.microsoft.com/office/drawing/2014/main" id="{4D770000-510F-21C3-9393-3E167E012DFE}"/>
              </a:ext>
            </a:extLst>
          </p:cNvPr>
          <p:cNvSpPr/>
          <p:nvPr/>
        </p:nvSpPr>
        <p:spPr>
          <a:xfrm>
            <a:off x="6482281" y="2326741"/>
            <a:ext cx="3304515" cy="3241140"/>
          </a:xfrm>
          <a:prstGeom prst="corne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DAE841A-68CF-F9DE-C870-FB88D877E436}"/>
              </a:ext>
            </a:extLst>
          </p:cNvPr>
          <p:cNvSpPr/>
          <p:nvPr/>
        </p:nvSpPr>
        <p:spPr>
          <a:xfrm>
            <a:off x="8111905" y="2326741"/>
            <a:ext cx="1674891" cy="162962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933549A7-1A9B-25CE-0AC7-4E9C6CC6B082}"/>
              </a:ext>
            </a:extLst>
          </p:cNvPr>
          <p:cNvSpPr txBox="1"/>
          <p:nvPr/>
        </p:nvSpPr>
        <p:spPr>
          <a:xfrm>
            <a:off x="6826313" y="3425428"/>
            <a:ext cx="128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pokój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B1A2ED19-D464-33A4-6A21-11ADFBDCCE57}"/>
              </a:ext>
            </a:extLst>
          </p:cNvPr>
          <p:cNvSpPr txBox="1"/>
          <p:nvPr/>
        </p:nvSpPr>
        <p:spPr>
          <a:xfrm>
            <a:off x="8134538" y="4300457"/>
            <a:ext cx="1610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kuchnia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lub aneks kuchenny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BDF4AE56-B55E-587E-B00C-03FF8049222E}"/>
              </a:ext>
            </a:extLst>
          </p:cNvPr>
          <p:cNvSpPr txBox="1"/>
          <p:nvPr/>
        </p:nvSpPr>
        <p:spPr>
          <a:xfrm>
            <a:off x="8320135" y="2667200"/>
            <a:ext cx="1285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łazienka</a:t>
            </a:r>
          </a:p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min. 5 m</a:t>
            </a:r>
            <a:r>
              <a:rPr lang="pl-P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AF62A7FF-4621-6233-7126-F28F9D38C6B1}"/>
              </a:ext>
            </a:extLst>
          </p:cNvPr>
          <p:cNvSpPr txBox="1"/>
          <p:nvPr/>
        </p:nvSpPr>
        <p:spPr>
          <a:xfrm>
            <a:off x="6654297" y="4288926"/>
            <a:ext cx="148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min. 20m</a:t>
            </a:r>
            <a:r>
              <a:rPr lang="pl-PL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2304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Zespół mieszkań ze wsparciem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4998720" cy="3760891"/>
          </a:xfrm>
        </p:spPr>
        <p:txBody>
          <a:bodyPr>
            <a:normAutofit fontScale="92500" lnSpcReduction="10000"/>
          </a:bodyPr>
          <a:lstStyle/>
          <a:p>
            <a:pPr marL="90488" lvl="1" indent="0">
              <a:buNone/>
            </a:pPr>
            <a:r>
              <a:rPr lang="pl-PL" sz="3200" b="1" dirty="0">
                <a:solidFill>
                  <a:schemeClr val="tx1"/>
                </a:solidFill>
                <a:latin typeface="Calibri" panose="020F0502020204030204" pitchFamily="34" charset="0"/>
              </a:rPr>
              <a:t>Nie więcej niż 6 mieszkań </a:t>
            </a: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w jednej lokalizacji.</a:t>
            </a:r>
          </a:p>
          <a:p>
            <a:pPr marL="90488" lvl="1" indent="0">
              <a:buNone/>
            </a:pP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Zespoły </a:t>
            </a:r>
            <a:r>
              <a:rPr lang="pl-PL" sz="3200" b="1" dirty="0">
                <a:solidFill>
                  <a:schemeClr val="tx1"/>
                </a:solidFill>
                <a:latin typeface="Calibri" panose="020F0502020204030204" pitchFamily="34" charset="0"/>
              </a:rPr>
              <a:t>mogą posiadać części wspólne</a:t>
            </a:r>
            <a:r>
              <a:rPr lang="pl-PL" sz="3200" dirty="0">
                <a:solidFill>
                  <a:schemeClr val="tx1"/>
                </a:solidFill>
                <a:latin typeface="Calibri" panose="020F0502020204030204" pitchFamily="34" charset="0"/>
              </a:rPr>
              <a:t>, w szczególności kuchnię, pralnię, pomieszczenie dzienne, pomieszczenie gospodarcze.</a:t>
            </a:r>
          </a:p>
          <a:p>
            <a:pPr marL="90488" lvl="1" indent="0">
              <a:buNone/>
            </a:pPr>
            <a:endParaRPr lang="pl-PL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74458980-6DA0-F018-AFE8-247C2F39CD4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256760" y="2372007"/>
            <a:ext cx="1303699" cy="25485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53D426C3-9C00-36F9-A38B-30D5FA180D51}"/>
              </a:ext>
            </a:extLst>
          </p:cNvPr>
          <p:cNvSpPr/>
          <p:nvPr/>
        </p:nvSpPr>
        <p:spPr>
          <a:xfrm>
            <a:off x="7333306" y="2372007"/>
            <a:ext cx="923453" cy="8510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BD2FB4D2-CAB6-5EFD-12CF-A06E255E4DD8}"/>
              </a:ext>
            </a:extLst>
          </p:cNvPr>
          <p:cNvSpPr/>
          <p:nvPr/>
        </p:nvSpPr>
        <p:spPr>
          <a:xfrm>
            <a:off x="7333306" y="3218508"/>
            <a:ext cx="923453" cy="8510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E5BBA516-2CE1-D844-0A58-2534B0B5B890}"/>
              </a:ext>
            </a:extLst>
          </p:cNvPr>
          <p:cNvSpPr/>
          <p:nvPr/>
        </p:nvSpPr>
        <p:spPr>
          <a:xfrm>
            <a:off x="7333305" y="4069534"/>
            <a:ext cx="923453" cy="8510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80EDFDC-780A-F4CB-3194-C471995B0092}"/>
              </a:ext>
            </a:extLst>
          </p:cNvPr>
          <p:cNvSpPr/>
          <p:nvPr/>
        </p:nvSpPr>
        <p:spPr>
          <a:xfrm>
            <a:off x="9560459" y="2372008"/>
            <a:ext cx="923453" cy="84197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D4856854-B2FB-5693-D773-F766AF12CAF7}"/>
              </a:ext>
            </a:extLst>
          </p:cNvPr>
          <p:cNvSpPr/>
          <p:nvPr/>
        </p:nvSpPr>
        <p:spPr>
          <a:xfrm>
            <a:off x="9560459" y="3213980"/>
            <a:ext cx="923453" cy="85102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B8088004-8465-2BD1-FBD8-E4B8AF7273FD}"/>
              </a:ext>
            </a:extLst>
          </p:cNvPr>
          <p:cNvSpPr/>
          <p:nvPr/>
        </p:nvSpPr>
        <p:spPr>
          <a:xfrm>
            <a:off x="9560458" y="4061073"/>
            <a:ext cx="923453" cy="8640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512E43EA-696A-F9F1-4DA0-246C8B2C8C13}"/>
              </a:ext>
            </a:extLst>
          </p:cNvPr>
          <p:cNvSpPr txBox="1"/>
          <p:nvPr/>
        </p:nvSpPr>
        <p:spPr>
          <a:xfrm>
            <a:off x="8265810" y="3378945"/>
            <a:ext cx="1294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część wspólna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CCA6C48F-19CA-F7C6-0FF5-9417F8FC61F6}"/>
              </a:ext>
            </a:extLst>
          </p:cNvPr>
          <p:cNvSpPr txBox="1"/>
          <p:nvPr/>
        </p:nvSpPr>
        <p:spPr>
          <a:xfrm>
            <a:off x="7342360" y="2665355"/>
            <a:ext cx="855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>
                <a:latin typeface="Calibri" panose="020F0502020204030204" pitchFamily="34" charset="0"/>
                <a:cs typeface="Calibri" panose="020F0502020204030204" pitchFamily="34" charset="0"/>
              </a:rPr>
              <a:t>mieszkanie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28B299D7-B7D1-91E5-50E9-4A3789F0F732}"/>
              </a:ext>
            </a:extLst>
          </p:cNvPr>
          <p:cNvSpPr txBox="1"/>
          <p:nvPr/>
        </p:nvSpPr>
        <p:spPr>
          <a:xfrm>
            <a:off x="7367253" y="3519758"/>
            <a:ext cx="855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>
                <a:latin typeface="Calibri" panose="020F0502020204030204" pitchFamily="34" charset="0"/>
                <a:cs typeface="Calibri" panose="020F0502020204030204" pitchFamily="34" charset="0"/>
              </a:rPr>
              <a:t>mieszkanie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92396346-2EF2-484A-0698-9029C7337149}"/>
              </a:ext>
            </a:extLst>
          </p:cNvPr>
          <p:cNvSpPr txBox="1"/>
          <p:nvPr/>
        </p:nvSpPr>
        <p:spPr>
          <a:xfrm>
            <a:off x="7395927" y="4349808"/>
            <a:ext cx="855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>
                <a:latin typeface="Calibri" panose="020F0502020204030204" pitchFamily="34" charset="0"/>
                <a:cs typeface="Calibri" panose="020F0502020204030204" pitchFamily="34" charset="0"/>
              </a:rPr>
              <a:t>mieszkanie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568144B-F7CD-55F6-06C9-8C0E0ACFF746}"/>
              </a:ext>
            </a:extLst>
          </p:cNvPr>
          <p:cNvSpPr txBox="1"/>
          <p:nvPr/>
        </p:nvSpPr>
        <p:spPr>
          <a:xfrm>
            <a:off x="9592148" y="2674252"/>
            <a:ext cx="855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>
                <a:latin typeface="Calibri" panose="020F0502020204030204" pitchFamily="34" charset="0"/>
                <a:cs typeface="Calibri" panose="020F0502020204030204" pitchFamily="34" charset="0"/>
              </a:rPr>
              <a:t>mieszkanie</a:t>
            </a: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5A289E28-4200-40CD-8FDC-A003F91D3D08}"/>
              </a:ext>
            </a:extLst>
          </p:cNvPr>
          <p:cNvSpPr txBox="1"/>
          <p:nvPr/>
        </p:nvSpPr>
        <p:spPr>
          <a:xfrm>
            <a:off x="9598180" y="3525278"/>
            <a:ext cx="855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>
                <a:latin typeface="Calibri" panose="020F0502020204030204" pitchFamily="34" charset="0"/>
                <a:cs typeface="Calibri" panose="020F0502020204030204" pitchFamily="34" charset="0"/>
              </a:rPr>
              <a:t>mieszkanie</a:t>
            </a:r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0F587997-CF84-9163-820F-836EEA7884E3}"/>
              </a:ext>
            </a:extLst>
          </p:cNvPr>
          <p:cNvSpPr txBox="1"/>
          <p:nvPr/>
        </p:nvSpPr>
        <p:spPr>
          <a:xfrm>
            <a:off x="9628356" y="4365442"/>
            <a:ext cx="8555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dirty="0">
                <a:latin typeface="Calibri" panose="020F0502020204030204" pitchFamily="34" charset="0"/>
                <a:cs typeface="Calibri" panose="020F0502020204030204" pitchFamily="34" charset="0"/>
              </a:rPr>
              <a:t>mieszkanie</a:t>
            </a:r>
          </a:p>
        </p:txBody>
      </p:sp>
    </p:spTree>
    <p:extLst>
      <p:ext uri="{BB962C8B-B14F-4D97-AF65-F5344CB8AC3E}">
        <p14:creationId xmlns:p14="http://schemas.microsoft.com/office/powerpoint/2010/main" val="2161795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Mieszkalnictwo - dostępność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Mieszkanie ze wsparciem jest dostosowane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</a:rPr>
              <a:t>do indywidualnych potrzeb mieszkańca wynikających z jego niepełnosprawności.</a:t>
            </a:r>
          </a:p>
          <a:p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</a:rPr>
              <a:t>Części wspólne zespołu mieszkań ze wsparciem są dostosowane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</a:rPr>
              <a:t>architektonicznie do stanu sprawności osób zamieszkujących w mieszkaniach ze wsparciem składających się na zespół mieszkań ze wsparciem .</a:t>
            </a:r>
          </a:p>
        </p:txBody>
      </p:sp>
    </p:spTree>
    <p:extLst>
      <p:ext uri="{BB962C8B-B14F-4D97-AF65-F5344CB8AC3E}">
        <p14:creationId xmlns:p14="http://schemas.microsoft.com/office/powerpoint/2010/main" val="2256141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Wsparcie w mieszkaniu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Wsparcie w ramach mieszkania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</a:rPr>
              <a:t>ze wsparciem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jest świadczone w formie </a:t>
            </a:r>
            <a:r>
              <a:rPr lang="pl-PL" sz="20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wsparcia domowego </a:t>
            </a:r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 ma charakter uzupełniający w stosunku do usług wynikających z odrębnych przepisów (np. asystencji osobistej albo usług opiekuńczych).</a:t>
            </a:r>
          </a:p>
          <a:p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Wsparcie domowe są to indywidualnie ustalone z mieszkańcem czynności, mające zapewnić mu możliwość prowadzenia niezależnego życia w mieszkaniu i najbliższym otoczeniu. </a:t>
            </a:r>
          </a:p>
          <a:p>
            <a:r>
              <a:rPr lang="pl-PL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Wsparcie domowe odbywa się pod kierunkiem mieszkańca, z poszanowaniem jego autonomii</a:t>
            </a:r>
          </a:p>
        </p:txBody>
      </p:sp>
    </p:spTree>
    <p:extLst>
      <p:ext uri="{BB962C8B-B14F-4D97-AF65-F5344CB8AC3E}">
        <p14:creationId xmlns:p14="http://schemas.microsoft.com/office/powerpoint/2010/main" val="4126829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Wsparcie domowe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Obejmuje w szczególności wsparcie, które jednorazowo nie wymaga długotrwałego zaangażowania, w: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podstawowych czynnościach samoobsługowych, w tym utrzymaniu higieny osobistej;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 podstawowych czynnościach medycznych, w tym zaleconych przez lekarza;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3) podstawowych czynnościach w gospodarstwie domowym;</a:t>
            </a:r>
            <a:endParaRPr lang="pl-PL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4) przemieszczaniu się w obrębie mieszkania i jego bezpośredniego otoczenia;</a:t>
            </a: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5) podejmowaniu aktywności życiowej i komunikowaniu się z otoczeniem.</a:t>
            </a: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Wsparcie domowe obejmuje również sytuacje nagłe w mieszkaniu i jego bezpośrednim otoczeniu.</a:t>
            </a:r>
          </a:p>
        </p:txBody>
      </p:sp>
    </p:spTree>
    <p:extLst>
      <p:ext uri="{BB962C8B-B14F-4D97-AF65-F5344CB8AC3E}">
        <p14:creationId xmlns:p14="http://schemas.microsoft.com/office/powerpoint/2010/main" val="2131636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Wsparcie domowe - rozporządzenie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Uszczegółowienie czynności </a:t>
            </a:r>
            <a:r>
              <a:rPr lang="pl-PL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ramach poszczególnych kategorii znajduje się </a:t>
            </a:r>
            <a:r>
              <a:rPr lang="pl-PL" sz="32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rozporządzeniu</a:t>
            </a:r>
            <a:r>
              <a:rPr lang="pl-PL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0028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Wsparcie domowe a inne rodzaje wsparcia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Mieszkaniec </a:t>
            </a:r>
            <a:r>
              <a:rPr lang="pl-PL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może korzystać na terenie mieszkania ze wsparciem oraz zespołu mieszkań ze wsparciem z innych usług</a:t>
            </a:r>
            <a:r>
              <a:rPr lang="pl-PL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wynikających z odrębnych przepisów, z tym że </a:t>
            </a:r>
            <a:r>
              <a:rPr lang="pl-PL" sz="2400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trakcie realizacji usługi </a:t>
            </a:r>
            <a:r>
              <a:rPr lang="pl-PL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wsparcia domowego nie mogą być świadczone tej samej osobie usługi asystencji osobistej, usługi opiekuńcze lub specjalistyczne usługi obejmujące ten sam zakres wsparcia</a:t>
            </a:r>
            <a:r>
              <a:rPr lang="pl-PL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finansowane ze środków publicznych.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580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Wspomagana społeczność mieszkaniowa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</a:t>
            </a:r>
            <a:r>
              <a:rPr lang="pl-PL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 przeznaczona dla osób: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którym w decyzji ustalającej poziom potrzeby wsparcia potrzebę tę określono na poziomie </a:t>
            </a:r>
            <a:r>
              <a:rPr lang="pl-PL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 najmniej 80 punktów</a:t>
            </a:r>
            <a:r>
              <a:rPr lang="pl-PL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 skali potrzeby wsparcia, z tym że w danym zespole mieszkań ze wsparciem dla </a:t>
            </a:r>
            <a:r>
              <a:rPr lang="pl-PL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 najmniej 2/3 mieszkańców potrzebę tę określono na poziomie co najmniej 90 punktów</a:t>
            </a:r>
            <a:r>
              <a:rPr lang="pl-PL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 skali potrzeby wsparcia;</a:t>
            </a: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 wymagających całodobowego wsparcia.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44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Wspomagana społeczność mieszkaniowa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pojedynczy zespół mieszkań ze wsparciem w ramach wspomaganej społeczności mieszkaniowej składa się z </a:t>
            </a:r>
            <a:r>
              <a:rPr lang="pl-PL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dwóch do sześciu mieszkań</a:t>
            </a:r>
            <a:r>
              <a:rPr lang="pl-PL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 </a:t>
            </a:r>
            <a:r>
              <a:rPr lang="pl-PL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łączna liczba mieszkań </a:t>
            </a:r>
            <a:r>
              <a:rPr lang="pl-PL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 wszystkich zespołach w danej wspomaganej społeczności mieszkaniowej </a:t>
            </a:r>
            <a:r>
              <a:rPr lang="pl-PL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nie może przekraczać dwunastu</a:t>
            </a:r>
            <a:r>
              <a:rPr lang="pl-PL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;</a:t>
            </a: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844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17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8929" y="639097"/>
            <a:ext cx="9110707" cy="3686015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tx1"/>
                </a:solidFill>
              </a:rPr>
              <a:t>Mieszkania ze wsparciem dla osób z niepełnosprawnościami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32899" y="4672739"/>
            <a:ext cx="6269347" cy="1021498"/>
          </a:xfrm>
        </p:spPr>
        <p:txBody>
          <a:bodyPr>
            <a:normAutofit/>
          </a:bodyPr>
          <a:lstStyle/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Konsultacje społeczne instrumentu</a:t>
            </a:r>
          </a:p>
        </p:txBody>
      </p:sp>
      <p:cxnSp>
        <p:nvCxnSpPr>
          <p:cNvPr id="31" name="Straight Connector 19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677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Wspomagana społeczność mieszkaniowa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pl-PL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zespół mieszkań ze wsparciem</a:t>
            </a: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pl-PL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wchodzący w skład wspomaganej społeczności mieszkaniowej</a:t>
            </a: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pl-PL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posiada część wspólną</a:t>
            </a: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rozumianą jako ciągi komunikacyjne i pomieszczenia przeznaczone do użytkowania przez wszystkich mieszkańców, obejmujące w szczególności pokój dzienny, kuchnię lub aneks kuchenny, toaletę;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powierzchnia części wspólnej, wynosi nie mniej niż 15m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na mieszkanie wchodzące w skład danego zespołu mieszkań ze wsparciem;</a:t>
            </a:r>
          </a:p>
          <a:p>
            <a:pPr marL="457200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pl-PL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zespół mieszkań ze wsparciem, wchodzący w skład wspomaganej społeczności mieszkaniowej, posiada pomieszczenie socjalne </a:t>
            </a:r>
            <a:r>
              <a:rPr lang="pl-PL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dla osób udzielających wsparcia domowego z kuchnią lub aneksem kuchennym i łazienką.</a:t>
            </a: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179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Wspomagana społeczność mieszkaniowa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058400" cy="4066262"/>
          </a:xfrm>
        </p:spPr>
        <p:txBody>
          <a:bodyPr>
            <a:noAutofit/>
          </a:bodyPr>
          <a:lstStyle/>
          <a:p>
            <a:pPr algn="just">
              <a:lnSpc>
                <a:spcPct val="112000"/>
              </a:lnSpc>
              <a:spcBef>
                <a:spcPts val="600"/>
              </a:spcBef>
              <a:spcAft>
                <a:spcPts val="1200"/>
              </a:spcAft>
            </a:pPr>
            <a:r>
              <a:rPr lang="pl-P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Podmiot prowadzący wspomaganą społeczność mieszkaniową zapewnia możliwość: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2000"/>
              </a:lnSpc>
              <a:spcBef>
                <a:spcPts val="600"/>
              </a:spcBef>
              <a:spcAft>
                <a:spcPts val="1200"/>
              </a:spcAft>
            </a:pPr>
            <a:r>
              <a:rPr lang="pl-P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 uzyskania przez mieszkańca wsparcia przez całą dobę;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2000"/>
              </a:lnSpc>
              <a:spcBef>
                <a:spcPts val="600"/>
              </a:spcBef>
              <a:spcAft>
                <a:spcPts val="1200"/>
              </a:spcAft>
            </a:pPr>
            <a:r>
              <a:rPr lang="pl-P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2) włączenia mieszkańca w niewielką społeczność mieszkaniową, przy jednoczesnym zapewnieniu usług wspomagających, dostosowanych do indywidualnych potrzeb;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algn="just">
              <a:lnSpc>
                <a:spcPct val="112000"/>
              </a:lnSpc>
              <a:spcBef>
                <a:spcPts val="600"/>
              </a:spcBef>
              <a:spcAft>
                <a:spcPts val="1200"/>
              </a:spcAft>
            </a:pPr>
            <a:r>
              <a:rPr lang="pl-P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3) uzyskania przez mieszkańca intensywnego wsparcia w relacjach społecznych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2000"/>
              </a:lnSpc>
              <a:spcBef>
                <a:spcPts val="600"/>
              </a:spcBef>
              <a:spcAft>
                <a:spcPts val="1200"/>
              </a:spcAft>
            </a:pPr>
            <a:r>
              <a:rPr lang="pl-P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</a:t>
            </a:r>
            <a:r>
              <a:rPr lang="pl-PL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zgodnie z wolą mieszkańca</a:t>
            </a:r>
            <a:r>
              <a:rPr lang="pl-P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pl-PL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Oferowanie danej usługi przez podmiot prowadzący nie wyklucza możliwości korzystania z takiej usługi u innego podmiotu</a:t>
            </a:r>
            <a:r>
              <a:rPr lang="pl-P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pod warunkiem niekorzystania w tym samym czasie z usług świadczonych przez podmiot prowadzący.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704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Finansowanie mieszkalnictwa ze wsparciem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Wsparcie w formie mieszkań </a:t>
            </a:r>
            <a:r>
              <a:rPr lang="pl-PL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 wsparciem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finansuje się ze środków PFRON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na podstawie umowy zawartej pomiędzy Prezesem Urzędu do spraw Osób z Niepełnosprawnościami a podmiotem prowadzącym.</a:t>
            </a:r>
          </a:p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Podmiot prowadzący otrzymuje z PFRON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środki na prowadzenie mieszkania </a:t>
            </a:r>
            <a:r>
              <a:rPr lang="pl-PL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 wsparciem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oraz świadczenie wsparcia domowego i usług w ramach wspomaganych społeczności mieszkaniowych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endParaRPr lang="pl-PL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529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Finansowanie mieszkalnictwa ze wsparciem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4998720" cy="3760891"/>
          </a:xfrm>
        </p:spPr>
        <p:txBody>
          <a:bodyPr>
            <a:normAutofit/>
          </a:bodyPr>
          <a:lstStyle/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Środki na mieszkańca oblicza się miesięcznie jako iloczyn punktów uzyskanych przez mieszkańca w skali potrzeby wsparcia oraz kwoty bazowej.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39F437EE-79E5-EA7C-D0D8-0753D74BE08C}"/>
              </a:ext>
            </a:extLst>
          </p:cNvPr>
          <p:cNvSpPr txBox="1">
            <a:spLocks/>
          </p:cNvSpPr>
          <p:nvPr/>
        </p:nvSpPr>
        <p:spPr>
          <a:xfrm>
            <a:off x="6247192" y="2123543"/>
            <a:ext cx="4908487" cy="3760891"/>
          </a:xfrm>
          <a:prstGeom prst="rect">
            <a:avLst/>
          </a:prstGeom>
        </p:spPr>
        <p:txBody>
          <a:bodyPr vert="horz" lIns="0" tIns="45720" rIns="0" bIns="45720" rtlCol="0"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2000"/>
              </a:lnSpc>
              <a:spcAft>
                <a:spcPts val="1200"/>
              </a:spcAft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Kwota bazowa:</a:t>
            </a:r>
          </a:p>
          <a:p>
            <a:pPr algn="just">
              <a:lnSpc>
                <a:spcPct val="112000"/>
              </a:lnSpc>
              <a:spcAft>
                <a:spcPts val="1200"/>
              </a:spcAft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1%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minimalnego wynagrodzenia za pracę - dla osób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przedziale 50-65 punktów</a:t>
            </a:r>
          </a:p>
          <a:p>
            <a:pPr algn="just">
              <a:lnSpc>
                <a:spcPct val="112000"/>
              </a:lnSpc>
              <a:spcAft>
                <a:spcPts val="1200"/>
              </a:spcAft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2%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minimalnego wynagrodzenia za pracę – dla osób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przedziale 66-80 punktów (alternatywnie: dla osób od 66 nie mieszkających w WSM)</a:t>
            </a:r>
          </a:p>
          <a:p>
            <a:pPr algn="just">
              <a:lnSpc>
                <a:spcPct val="112000"/>
              </a:lnSpc>
              <a:spcAft>
                <a:spcPts val="1200"/>
              </a:spcAft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4%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minimalnego wynagrodzenia za pracę – dla osób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 80 punktów (mieszkających w WSM)</a:t>
            </a:r>
          </a:p>
          <a:p>
            <a:pPr algn="just">
              <a:lnSpc>
                <a:spcPct val="112000"/>
              </a:lnSpc>
              <a:spcAft>
                <a:spcPts val="1200"/>
              </a:spcAft>
            </a:pPr>
            <a:endParaRPr lang="pl-PL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2BA0B99D-EC3A-69FB-C67C-85D4D99F6DA8}"/>
              </a:ext>
            </a:extLst>
          </p:cNvPr>
          <p:cNvCxnSpPr/>
          <p:nvPr/>
        </p:nvCxnSpPr>
        <p:spPr>
          <a:xfrm>
            <a:off x="6247192" y="2000816"/>
            <a:ext cx="0" cy="36938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170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Finansowanie - przykłady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193" y="2108201"/>
            <a:ext cx="5724808" cy="3760891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Minimalne wynagrodzenie za pracę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(od 1 lipca 2023 r.) = 3600 zł</a:t>
            </a:r>
          </a:p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Kwota bazowa:</a:t>
            </a:r>
          </a:p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1% = 36 zł</a:t>
            </a:r>
          </a:p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2% = 72 zł</a:t>
            </a:r>
          </a:p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4% = 144 zł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6644C3CA-E38E-F84F-E2C4-7394FF30085D}"/>
              </a:ext>
            </a:extLst>
          </p:cNvPr>
          <p:cNvSpPr txBox="1">
            <a:spLocks/>
          </p:cNvSpPr>
          <p:nvPr/>
        </p:nvSpPr>
        <p:spPr>
          <a:xfrm>
            <a:off x="6301513" y="2108201"/>
            <a:ext cx="5640008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12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2000"/>
              </a:lnSpc>
              <a:spcAft>
                <a:spcPts val="1200"/>
              </a:spcAft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Mieszkanie ze wsparciem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algn="just">
              <a:lnSpc>
                <a:spcPct val="112000"/>
              </a:lnSpc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50 - 65 punktów = 1800 - 2340 zł</a:t>
            </a:r>
          </a:p>
          <a:p>
            <a:pPr algn="just">
              <a:lnSpc>
                <a:spcPct val="112000"/>
              </a:lnSpc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66 - 80 punktów = 4752 – 5760 zł</a:t>
            </a:r>
          </a:p>
          <a:p>
            <a:pPr algn="just">
              <a:lnSpc>
                <a:spcPct val="112000"/>
              </a:lnSpc>
              <a:spcAft>
                <a:spcPts val="1200"/>
              </a:spcAft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Mieszkanie w ramach WSM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algn="just">
              <a:lnSpc>
                <a:spcPct val="112000"/>
              </a:lnSpc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80 – 100 punktów = 11 520 – 14 400zł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88E85AF2-D330-46E3-126D-A0C0E61DA0A4}"/>
              </a:ext>
            </a:extLst>
          </p:cNvPr>
          <p:cNvCxnSpPr/>
          <p:nvPr/>
        </p:nvCxnSpPr>
        <p:spPr>
          <a:xfrm>
            <a:off x="6219731" y="1991762"/>
            <a:ext cx="0" cy="3802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661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Wykorzystanie środków na mieszkańca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246712" cy="376089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 najmniej 90% środków na: </a:t>
            </a:r>
          </a:p>
          <a:p>
            <a:pPr lvl="1" algn="just">
              <a:lnSpc>
                <a:spcPct val="112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świadczenie wsparcia domowego, </a:t>
            </a:r>
          </a:p>
          <a:p>
            <a:pPr lvl="1" algn="just">
              <a:lnSpc>
                <a:spcPct val="112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usług w ramach WSM </a:t>
            </a:r>
          </a:p>
          <a:p>
            <a:pPr lvl="1" algn="just">
              <a:lnSpc>
                <a:spcPct val="112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oraz prowadzenie części wspólnej zespołu mieszkań ze wsparciem. </a:t>
            </a:r>
          </a:p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Pozostałe środki mogą być przeznaczone na koszty administracyjne, obsługę techniczną, bieżące naprawy, ubezpieczenie mieszkania, a także w razie potrzeby na pomoc mieszkańcowi w jego umeblowaniu w podstawowym zakresie.</a:t>
            </a:r>
          </a:p>
        </p:txBody>
      </p:sp>
    </p:spTree>
    <p:extLst>
      <p:ext uri="{BB962C8B-B14F-4D97-AF65-F5344CB8AC3E}">
        <p14:creationId xmlns:p14="http://schemas.microsoft.com/office/powerpoint/2010/main" val="1972197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Dodatkowe środki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246712" cy="376089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Jednostka organizacyjna pomocy społecznej lub organizacja pozarządowa może uzyskać ze środków PFRON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finansowanie kosztów utworzenia mieszkania </a:t>
            </a:r>
            <a:r>
              <a:rPr lang="pl-PL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 wsparciem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lub zespołu mieszkań </a:t>
            </a:r>
            <a:r>
              <a:rPr lang="pl-PL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 wsparciem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PFRON może udzielić podmiotowi prowadzącemu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dotacji celowej na remont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lub modernizację mieszkania </a:t>
            </a:r>
            <a:r>
              <a:rPr lang="pl-PL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 wsparciem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lub zespołu mieszkań </a:t>
            </a:r>
            <a:r>
              <a:rPr lang="pl-PL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ze wsparciem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8568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Finansowanie mieszkalnictwa ze wsparciem - rozporządzenie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Rozporządzenie w sprawie sposobu uzyskiwania finansowania kosztów utworzenia mieszkania ze wsparciem, zespołu mieszkań ze wsparciem lub wspomaganej społeczności mieszkaniowej ze środków Państwowego Funduszu Rehabilitacji Osób Niepełnosprawnych.</a:t>
            </a:r>
          </a:p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endParaRPr lang="pl-PL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8269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Mieszkalnictwo - lokalizacja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246712" cy="3760891"/>
          </a:xfrm>
        </p:spPr>
        <p:txBody>
          <a:bodyPr>
            <a:normAutofit/>
          </a:bodyPr>
          <a:lstStyle/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terenie nieruchomości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nie może funkcjonować więcej niż jedna wspomagana społeczność mieszkaniowa lub jeden zespół mieszkań ze wsparciem lub 6 pojedynczych mieszkań ze wsparciem.</a:t>
            </a:r>
          </a:p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terenie nieruchomości, na której istnieje placówka opieki całodobowej, nie może funkcjonować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wspomagana społeczność mieszkaniowa, zespół mieszkań ze wsparciem lub mieszkanie ze wsparciem.</a:t>
            </a:r>
          </a:p>
        </p:txBody>
      </p:sp>
    </p:spTree>
    <p:extLst>
      <p:ext uri="{BB962C8B-B14F-4D97-AF65-F5344CB8AC3E}">
        <p14:creationId xmlns:p14="http://schemas.microsoft.com/office/powerpoint/2010/main" val="21060064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500209" cy="1450757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tx1"/>
                </a:solidFill>
              </a:rPr>
              <a:t>Przepisy dla mieszkalnictwa funkcjonującego przed wejściem w życie Ustawy o wyrównywaniu szans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201"/>
            <a:ext cx="10246712" cy="3760891"/>
          </a:xfrm>
        </p:spPr>
        <p:txBody>
          <a:bodyPr>
            <a:normAutofit/>
          </a:bodyPr>
          <a:lstStyle/>
          <a:p>
            <a:pPr algn="just">
              <a:lnSpc>
                <a:spcPct val="112000"/>
              </a:lnSpc>
              <a:spcAft>
                <a:spcPts val="1200"/>
              </a:spcAft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 dniu wejścia w życie ustawy Prezes Urzędu do spraw Osób z Niepełnosprawnościami ogłasza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programy dla organizacji pozarządowych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prowadzących zespoły mieszkalnictwa do 20 osób, które powstały przed dniem wejścia w życie tej ustawy i nie spełniają warunków w niej zawartych 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 zakresie liczebności zespołów mieszkań oraz wyposażenia każdego mieszkania w kuchnię albo aneks kuchenny.</a:t>
            </a:r>
          </a:p>
          <a:p>
            <a:pPr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endParaRPr lang="pl-PL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95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055071-B794-44F0-A327-56B45D2EA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Umocowanie prawne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7863B6-A32E-0796-B8A0-02D777EC11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b="1" dirty="0"/>
              <a:t>Ustawa o pomocy społecznej</a:t>
            </a:r>
          </a:p>
          <a:p>
            <a:r>
              <a:rPr lang="pl-PL" dirty="0"/>
              <a:t>Art.53 </a:t>
            </a:r>
          </a:p>
          <a:p>
            <a:pPr lvl="0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Mieszkanie chronione (stan na 13.09.2023)</a:t>
            </a:r>
          </a:p>
          <a:p>
            <a:pPr lvl="0"/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Docelowo: mieszkanie wspomagane</a:t>
            </a:r>
          </a:p>
          <a:p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C1B3215-78CF-577C-F6DC-2120B02859D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b="1" dirty="0"/>
              <a:t>Ustawa o wyrównywaniu szans</a:t>
            </a:r>
          </a:p>
          <a:p>
            <a:r>
              <a:rPr lang="pl-PL" dirty="0"/>
              <a:t>Mieszkania ze wsparciem dla osób z niepełnosprawnościami</a:t>
            </a:r>
          </a:p>
        </p:txBody>
      </p:sp>
      <p:sp>
        <p:nvSpPr>
          <p:cNvPr id="5" name="Strzałka: w lewo i w prawo 4">
            <a:extLst>
              <a:ext uri="{FF2B5EF4-FFF2-40B4-BE49-F238E27FC236}">
                <a16:creationId xmlns:a16="http://schemas.microsoft.com/office/drawing/2014/main" id="{BD46D3D1-E828-C132-DB56-5FE0E5081009}"/>
              </a:ext>
            </a:extLst>
          </p:cNvPr>
          <p:cNvSpPr/>
          <p:nvPr/>
        </p:nvSpPr>
        <p:spPr>
          <a:xfrm>
            <a:off x="5368705" y="3123446"/>
            <a:ext cx="1013988" cy="305554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DF9049D5-49F2-B7E0-ECF3-846924C2E356}"/>
              </a:ext>
            </a:extLst>
          </p:cNvPr>
          <p:cNvCxnSpPr/>
          <p:nvPr/>
        </p:nvCxnSpPr>
        <p:spPr>
          <a:xfrm flipH="1">
            <a:off x="5676057" y="2739906"/>
            <a:ext cx="419943" cy="107263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06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321CCE-3E39-98E6-3F59-29A3053F4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Mieszkanie ze wsparciem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F2EFDB-D83B-A53D-C698-E101D8378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Forma wsparcia osoby z niepełnosprawnością</a:t>
            </a:r>
          </a:p>
          <a:p>
            <a:pPr lvl="1"/>
            <a:r>
              <a:rPr lang="pl-PL" sz="3200" dirty="0"/>
              <a:t>Tytuł prawny do mieszkania (umowa najmu)</a:t>
            </a:r>
          </a:p>
          <a:p>
            <a:pPr lvl="1"/>
            <a:r>
              <a:rPr lang="pl-PL" sz="3200" dirty="0"/>
              <a:t>Wsparcie domowe</a:t>
            </a:r>
          </a:p>
        </p:txBody>
      </p:sp>
    </p:spTree>
    <p:extLst>
      <p:ext uri="{BB962C8B-B14F-4D97-AF65-F5344CB8AC3E}">
        <p14:creationId xmlns:p14="http://schemas.microsoft.com/office/powerpoint/2010/main" val="311769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837BB-6C56-49D2-B6AD-2F2710EF2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Mieszkalnie ze wsparciem – osoby uprawnione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FC28C-2889-41B4-9611-0752C5B47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0488" lvl="1" indent="0" algn="ctr">
              <a:buNone/>
            </a:pPr>
            <a:r>
              <a:rPr lang="pl-PL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 zamieszkania w mieszkaniu ze wsparciem może korzystać osoba, </a:t>
            </a:r>
          </a:p>
          <a:p>
            <a:pPr marL="90488" lvl="1" indent="0" algn="ctr">
              <a:buNone/>
            </a:pPr>
            <a:r>
              <a:rPr lang="pl-PL" sz="2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której poziom potrzeby wsparcia określono na </a:t>
            </a:r>
          </a:p>
          <a:p>
            <a:pPr marL="90488" lvl="1" indent="0" algn="ctr">
              <a:buNone/>
            </a:pPr>
            <a:r>
              <a:rPr lang="pl-PL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 przedziale 50-80 </a:t>
            </a: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punktów w skali potrzeby wsparcia </a:t>
            </a:r>
          </a:p>
          <a:p>
            <a:pPr marL="90488" lvl="1" indent="0" algn="ctr">
              <a:buNone/>
            </a:pP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(</a:t>
            </a:r>
            <a:r>
              <a:rPr lang="pl-PL" alt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art. 4b ust. 1 ustawy z dania  27 sierpnia 1997 r. o rehabilitacji zawodowej i społecznej oraz zatrudnianiu osób niepełnosprawnych).</a:t>
            </a:r>
          </a:p>
          <a:p>
            <a:pPr marL="90488" lvl="1" indent="0" algn="ctr">
              <a:buNone/>
            </a:pPr>
            <a:r>
              <a:rPr lang="pl-PL" sz="2800" b="1" dirty="0">
                <a:solidFill>
                  <a:schemeClr val="tx1"/>
                </a:solidFill>
                <a:latin typeface="Calibri" panose="020F0502020204030204" pitchFamily="34" charset="0"/>
              </a:rPr>
              <a:t>Osoba wymagająca usług w zakresie świadczonym przez jednostkę całodobowej opieki może zamieszkać w mieszkaniu ze wsparciem</a:t>
            </a:r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endParaRPr lang="pl-PL" altLang="pl-PL" sz="2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90488" lvl="1" indent="0">
              <a:buNone/>
            </a:pPr>
            <a:endParaRPr lang="pl-PL" sz="2800" dirty="0">
              <a:latin typeface="Calibri" panose="020F050202020403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5DB62B0-EC97-73CF-5A4A-222CBF034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02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ED3807-75B2-41CD-5448-A0CB5A130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Mieszkaniec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8FC3CC-6022-CB32-409F-69C669ED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Wsparcie świadczone w mieszkaniu ze wsparciem 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może stanowić zaspokojenie potrzeb mieszkaniowych osób zawierających umowę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także ich </a:t>
            </a:r>
            <a:r>
              <a:rPr lang="pl-PL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małżonków, zstępnych, osób pozostających w stosunku przysposobienia oraz osób pozostających we wspólnym pożyciu</a:t>
            </a:r>
            <a:r>
              <a:rPr lang="pl-PL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pl-PL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Osoba uprawniona do zawarcia umowy + osoby z nią zamieszkujące.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8185F9BE-F595-0653-A1E2-AE113971E5CD}"/>
              </a:ext>
            </a:extLst>
          </p:cNvPr>
          <p:cNvSpPr/>
          <p:nvPr/>
        </p:nvSpPr>
        <p:spPr>
          <a:xfrm>
            <a:off x="5746234" y="3429000"/>
            <a:ext cx="760491" cy="35308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6985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ED3807-75B2-41CD-5448-A0CB5A130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Podmiot prowadzący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8FC3CC-6022-CB32-409F-69C669ED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Podmiotem prowadzącym mieszkanie ze wsparciem może być: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jednostka organizacyjna pomocy społecznej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 organizacja pozarządowa, z którą jednostka organizacyjna pomocy społecznej zawarła umowę na świadczenie wsparcia w formie mieszkania ze wsparciem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lub organizacja pozarządowa, która zawarła umowę na świadczenie wsparcia w formie mieszkania ze wsparciem z Prezesem Urzędu do spraw Osób z Niepełnosprawnościami.</a:t>
            </a:r>
          </a:p>
        </p:txBody>
      </p:sp>
    </p:spTree>
    <p:extLst>
      <p:ext uri="{BB962C8B-B14F-4D97-AF65-F5344CB8AC3E}">
        <p14:creationId xmlns:p14="http://schemas.microsoft.com/office/powerpoint/2010/main" val="2171302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ED3807-75B2-41CD-5448-A0CB5A130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Umowa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8FC3CC-6022-CB32-409F-69C669ED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2800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odmiot prowadzący zawiera z osobą korzystającą ze wsparcia w formie mieszkania ze wsparciem </a:t>
            </a:r>
            <a:r>
              <a:rPr kumimoji="0" lang="pl-PL" altLang="pl-PL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umowę najmu mieszkania ze wsparciem</a:t>
            </a: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na </a:t>
            </a:r>
            <a:r>
              <a:rPr kumimoji="0" lang="pl-PL" altLang="pl-PL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czas nieokreślony</a:t>
            </a: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l-PL" altLang="pl-PL" sz="28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 wniosek osoby korzystającej ze wsparcia umowę można zawrzeć na czas określony.</a:t>
            </a:r>
            <a:r>
              <a:rPr kumimoji="0" lang="pl-PL" altLang="pl-PL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pl-PL" altLang="pl-PL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90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ED3807-75B2-41CD-5448-A0CB5A130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Umowa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8FC3CC-6022-CB32-409F-69C669ED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Zawiera określenie:</a:t>
            </a:r>
          </a:p>
          <a:p>
            <a:pPr marL="533400" indent="-352425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rodzaju i zakresu świadczonego wsparcia domowego,</a:t>
            </a:r>
          </a:p>
          <a:p>
            <a:pPr marL="533400" indent="-352425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zakresu dostosowania,</a:t>
            </a:r>
          </a:p>
          <a:p>
            <a:pPr marL="533400" indent="-352425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zasad odpłatności,</a:t>
            </a:r>
          </a:p>
          <a:p>
            <a:pPr marL="533400" indent="-352425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wyposażenia mieszkania zapewnianego we własnym zakresie przez osobę korzystającą z mieszkania, jeżeli takie wyposażenie ma zostać zapewnione dobrowolnie przez osobę korzystającą ze wsparcia,</a:t>
            </a:r>
          </a:p>
          <a:p>
            <a:pPr marL="533400" indent="-352425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 trybu i zasad rozwiązania,</a:t>
            </a:r>
          </a:p>
          <a:p>
            <a:pPr marL="533400" indent="-352425" algn="just">
              <a:lnSpc>
                <a:spcPct val="112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6) okresu wsparcia, jeżeli nie jest to umowa najmu na czas nieokreślony.</a:t>
            </a:r>
          </a:p>
        </p:txBody>
      </p:sp>
    </p:spTree>
    <p:extLst>
      <p:ext uri="{BB962C8B-B14F-4D97-AF65-F5344CB8AC3E}">
        <p14:creationId xmlns:p14="http://schemas.microsoft.com/office/powerpoint/2010/main" val="25922735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Univers Condense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Univers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1529</Words>
  <Application>Microsoft Office PowerPoint</Application>
  <PresentationFormat>Panoramiczny</PresentationFormat>
  <Paragraphs>142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4" baseType="lpstr">
      <vt:lpstr>Arial</vt:lpstr>
      <vt:lpstr>Calibri</vt:lpstr>
      <vt:lpstr>Univers</vt:lpstr>
      <vt:lpstr>Univers Condensed</vt:lpstr>
      <vt:lpstr>RetrospectVTI</vt:lpstr>
      <vt:lpstr>Prezentacja programu PowerPoint</vt:lpstr>
      <vt:lpstr>Mieszkania ze wsparciem dla osób z niepełnosprawnościami</vt:lpstr>
      <vt:lpstr>Umocowanie prawne</vt:lpstr>
      <vt:lpstr>Mieszkanie ze wsparciem</vt:lpstr>
      <vt:lpstr>Mieszkalnie ze wsparciem – osoby uprawnione</vt:lpstr>
      <vt:lpstr>Mieszkaniec</vt:lpstr>
      <vt:lpstr>Podmiot prowadzący</vt:lpstr>
      <vt:lpstr>Umowa</vt:lpstr>
      <vt:lpstr>Umowa</vt:lpstr>
      <vt:lpstr>Mieszkalnictwo - formy</vt:lpstr>
      <vt:lpstr>Pojedyncze mieszkanie ze wsparciem</vt:lpstr>
      <vt:lpstr>Zespół mieszkań ze wsparciem</vt:lpstr>
      <vt:lpstr>Mieszkalnictwo - dostępność</vt:lpstr>
      <vt:lpstr>Wsparcie w mieszkaniu</vt:lpstr>
      <vt:lpstr>Wsparcie domowe</vt:lpstr>
      <vt:lpstr>Wsparcie domowe - rozporządzenie</vt:lpstr>
      <vt:lpstr>Wsparcie domowe a inne rodzaje wsparcia</vt:lpstr>
      <vt:lpstr>Wspomagana społeczność mieszkaniowa</vt:lpstr>
      <vt:lpstr>Wspomagana społeczność mieszkaniowa</vt:lpstr>
      <vt:lpstr>Wspomagana społeczność mieszkaniowa</vt:lpstr>
      <vt:lpstr>Wspomagana społeczność mieszkaniowa</vt:lpstr>
      <vt:lpstr>Finansowanie mieszkalnictwa ze wsparciem</vt:lpstr>
      <vt:lpstr>Finansowanie mieszkalnictwa ze wsparciem</vt:lpstr>
      <vt:lpstr>Finansowanie - przykłady</vt:lpstr>
      <vt:lpstr>Wykorzystanie środków na mieszkańca</vt:lpstr>
      <vt:lpstr>Dodatkowe środki</vt:lpstr>
      <vt:lpstr>Finansowanie mieszkalnictwa ze wsparciem - rozporządzenie</vt:lpstr>
      <vt:lpstr>Mieszkalnictwo - lokalizacja</vt:lpstr>
      <vt:lpstr>Przepisy dla mieszkalnictwa funkcjonującego przed wejściem w życie Ustawy o wyrównywaniu szans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>Joanna Bryk</cp:lastModifiedBy>
  <cp:revision>199</cp:revision>
  <dcterms:created xsi:type="dcterms:W3CDTF">2021-02-17T06:50:29Z</dcterms:created>
  <dcterms:modified xsi:type="dcterms:W3CDTF">2023-10-12T07:28:31Z</dcterms:modified>
</cp:coreProperties>
</file>