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  <p:sldMasterId id="2147483689" r:id="rId5"/>
  </p:sldMasterIdLst>
  <p:notesMasterIdLst>
    <p:notesMasterId r:id="rId24"/>
  </p:notesMasterIdLst>
  <p:sldIdLst>
    <p:sldId id="299" r:id="rId6"/>
    <p:sldId id="294" r:id="rId7"/>
    <p:sldId id="292" r:id="rId8"/>
    <p:sldId id="296" r:id="rId9"/>
    <p:sldId id="293" r:id="rId10"/>
    <p:sldId id="262" r:id="rId11"/>
    <p:sldId id="261" r:id="rId12"/>
    <p:sldId id="298" r:id="rId13"/>
    <p:sldId id="264" r:id="rId14"/>
    <p:sldId id="265" r:id="rId15"/>
    <p:sldId id="285" r:id="rId16"/>
    <p:sldId id="266" r:id="rId17"/>
    <p:sldId id="267" r:id="rId18"/>
    <p:sldId id="268" r:id="rId19"/>
    <p:sldId id="269" r:id="rId20"/>
    <p:sldId id="270" r:id="rId21"/>
    <p:sldId id="271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Bryk" userId="b972d2ae-f6fa-4819-bccb-7d2214317d68" providerId="ADAL" clId="{B162FCE9-2CE9-4197-B6D7-E19EB322CB20}"/>
    <pc:docChg chg="custSel modSld">
      <pc:chgData name="Joanna Bryk" userId="b972d2ae-f6fa-4819-bccb-7d2214317d68" providerId="ADAL" clId="{B162FCE9-2CE9-4197-B6D7-E19EB322CB20}" dt="2023-10-12T07:30:36.782" v="242" actId="20577"/>
      <pc:docMkLst>
        <pc:docMk/>
      </pc:docMkLst>
      <pc:sldChg chg="modNotesTx">
        <pc:chgData name="Joanna Bryk" userId="b972d2ae-f6fa-4819-bccb-7d2214317d68" providerId="ADAL" clId="{B162FCE9-2CE9-4197-B6D7-E19EB322CB20}" dt="2023-10-12T07:29:49.581" v="94" actId="20577"/>
        <pc:sldMkLst>
          <pc:docMk/>
          <pc:sldMk cId="2808151369" sldId="262"/>
        </pc:sldMkLst>
      </pc:sldChg>
      <pc:sldChg chg="modNotesTx">
        <pc:chgData name="Joanna Bryk" userId="b972d2ae-f6fa-4819-bccb-7d2214317d68" providerId="ADAL" clId="{B162FCE9-2CE9-4197-B6D7-E19EB322CB20}" dt="2023-10-12T07:30:00.903" v="217" actId="20577"/>
        <pc:sldMkLst>
          <pc:docMk/>
          <pc:sldMk cId="2670222197" sldId="264"/>
        </pc:sldMkLst>
      </pc:sldChg>
      <pc:sldChg chg="modNotesTx">
        <pc:chgData name="Joanna Bryk" userId="b972d2ae-f6fa-4819-bccb-7d2214317d68" providerId="ADAL" clId="{B162FCE9-2CE9-4197-B6D7-E19EB322CB20}" dt="2023-10-12T07:30:05.022" v="218" actId="20577"/>
        <pc:sldMkLst>
          <pc:docMk/>
          <pc:sldMk cId="1592529278" sldId="265"/>
        </pc:sldMkLst>
      </pc:sldChg>
      <pc:sldChg chg="modNotesTx">
        <pc:chgData name="Joanna Bryk" userId="b972d2ae-f6fa-4819-bccb-7d2214317d68" providerId="ADAL" clId="{B162FCE9-2CE9-4197-B6D7-E19EB322CB20}" dt="2023-10-12T07:30:12.261" v="238" actId="20577"/>
        <pc:sldMkLst>
          <pc:docMk/>
          <pc:sldMk cId="4088002071" sldId="266"/>
        </pc:sldMkLst>
      </pc:sldChg>
      <pc:sldChg chg="modNotesTx">
        <pc:chgData name="Joanna Bryk" userId="b972d2ae-f6fa-4819-bccb-7d2214317d68" providerId="ADAL" clId="{B162FCE9-2CE9-4197-B6D7-E19EB322CB20}" dt="2023-10-12T07:30:16.943" v="239" actId="20577"/>
        <pc:sldMkLst>
          <pc:docMk/>
          <pc:sldMk cId="1672375115" sldId="267"/>
        </pc:sldMkLst>
      </pc:sldChg>
      <pc:sldChg chg="modNotesTx">
        <pc:chgData name="Joanna Bryk" userId="b972d2ae-f6fa-4819-bccb-7d2214317d68" providerId="ADAL" clId="{B162FCE9-2CE9-4197-B6D7-E19EB322CB20}" dt="2023-10-12T07:30:21.234" v="240" actId="20577"/>
        <pc:sldMkLst>
          <pc:docMk/>
          <pc:sldMk cId="752882693" sldId="268"/>
        </pc:sldMkLst>
      </pc:sldChg>
      <pc:sldChg chg="modNotesTx">
        <pc:chgData name="Joanna Bryk" userId="b972d2ae-f6fa-4819-bccb-7d2214317d68" providerId="ADAL" clId="{B162FCE9-2CE9-4197-B6D7-E19EB322CB20}" dt="2023-10-12T07:30:27.527" v="241" actId="20577"/>
        <pc:sldMkLst>
          <pc:docMk/>
          <pc:sldMk cId="3601398730" sldId="269"/>
        </pc:sldMkLst>
      </pc:sldChg>
      <pc:sldChg chg="modNotesTx">
        <pc:chgData name="Joanna Bryk" userId="b972d2ae-f6fa-4819-bccb-7d2214317d68" providerId="ADAL" clId="{B162FCE9-2CE9-4197-B6D7-E19EB322CB20}" dt="2023-10-12T07:30:36.782" v="242" actId="20577"/>
        <pc:sldMkLst>
          <pc:docMk/>
          <pc:sldMk cId="3350245879" sldId="284"/>
        </pc:sldMkLst>
      </pc:sldChg>
      <pc:sldChg chg="modNotesTx">
        <pc:chgData name="Joanna Bryk" userId="b972d2ae-f6fa-4819-bccb-7d2214317d68" providerId="ADAL" clId="{B162FCE9-2CE9-4197-B6D7-E19EB322CB20}" dt="2023-10-12T07:29:33.782" v="3" actId="20577"/>
        <pc:sldMkLst>
          <pc:docMk/>
          <pc:sldMk cId="1707818361" sldId="292"/>
        </pc:sldMkLst>
      </pc:sldChg>
      <pc:sldChg chg="modNotesTx">
        <pc:chgData name="Joanna Bryk" userId="b972d2ae-f6fa-4819-bccb-7d2214317d68" providerId="ADAL" clId="{B162FCE9-2CE9-4197-B6D7-E19EB322CB20}" dt="2023-10-12T07:29:44.016" v="92" actId="20577"/>
        <pc:sldMkLst>
          <pc:docMk/>
          <pc:sldMk cId="2028682993" sldId="293"/>
        </pc:sldMkLst>
      </pc:sldChg>
      <pc:sldChg chg="delSp modSp mod">
        <pc:chgData name="Joanna Bryk" userId="b972d2ae-f6fa-4819-bccb-7d2214317d68" providerId="ADAL" clId="{B162FCE9-2CE9-4197-B6D7-E19EB322CB20}" dt="2023-10-12T07:29:16.872" v="2" actId="1076"/>
        <pc:sldMkLst>
          <pc:docMk/>
          <pc:sldMk cId="1812008247" sldId="299"/>
        </pc:sldMkLst>
        <pc:spChg chg="mod">
          <ac:chgData name="Joanna Bryk" userId="b972d2ae-f6fa-4819-bccb-7d2214317d68" providerId="ADAL" clId="{B162FCE9-2CE9-4197-B6D7-E19EB322CB20}" dt="2023-10-12T07:29:16.872" v="2" actId="1076"/>
          <ac:spMkLst>
            <pc:docMk/>
            <pc:sldMk cId="1812008247" sldId="299"/>
            <ac:spMk id="8" creationId="{00000000-0000-0000-0000-000000000000}"/>
          </ac:spMkLst>
        </pc:spChg>
        <pc:picChg chg="del">
          <ac:chgData name="Joanna Bryk" userId="b972d2ae-f6fa-4819-bccb-7d2214317d68" providerId="ADAL" clId="{B162FCE9-2CE9-4197-B6D7-E19EB322CB20}" dt="2023-10-12T07:29:09.402" v="1" actId="478"/>
          <ac:picMkLst>
            <pc:docMk/>
            <pc:sldMk cId="1812008247" sldId="299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146F9-E713-469C-A6E0-AE8B6612717B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08FA-A3C4-41B5-B616-F37E83E5B7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25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715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815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5280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9901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200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18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988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184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519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611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378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346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08FA-A3C4-41B5-B616-F37E83E5B70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4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78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06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31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373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2265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761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1941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272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5991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555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166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1605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2044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477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91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20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55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84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40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45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71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57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4C981-FF17-460C-AEE7-7274ADB9AF86}" type="datetimeFigureOut">
              <a:rPr lang="pl-PL" smtClean="0"/>
              <a:t>12.10.2023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94D1-5971-4C8E-8BE4-3B8FAF677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2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120" y="345950"/>
            <a:ext cx="8382727" cy="1072989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5927" y="5287932"/>
            <a:ext cx="5084505" cy="123759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9884" y="1413443"/>
            <a:ext cx="7907197" cy="193869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84194" y="3489038"/>
            <a:ext cx="107185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Konsultacje społeczne propozycji rozwiązań </a:t>
            </a:r>
          </a:p>
          <a:p>
            <a:pPr algn="ctr"/>
            <a:r>
              <a:rPr lang="pl-PL" sz="2400" dirty="0"/>
              <a:t>do projektu ustawy wdrażającej Konwencję ONZ o prawach osób niepełnosprawnych</a:t>
            </a:r>
          </a:p>
        </p:txBody>
      </p:sp>
    </p:spTree>
    <p:extLst>
      <p:ext uri="{BB962C8B-B14F-4D97-AF65-F5344CB8AC3E}">
        <p14:creationId xmlns:p14="http://schemas.microsoft.com/office/powerpoint/2010/main" val="181200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/>
              <a:t>Planujemy uwzględnić w ustawie: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grupę osób o złożonych potrzebach w komunikowaniu się,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definicję komunikacji wspomagającej i alternatywnej (AAC, </a:t>
            </a:r>
            <a:r>
              <a:rPr lang="pl-PL" sz="2200" dirty="0" err="1"/>
              <a:t>augmentative</a:t>
            </a:r>
            <a:r>
              <a:rPr lang="pl-PL" sz="2200" dirty="0"/>
              <a:t> and </a:t>
            </a:r>
            <a:r>
              <a:rPr lang="pl-PL" sz="2200" dirty="0" err="1"/>
              <a:t>alternative</a:t>
            </a:r>
            <a:r>
              <a:rPr lang="pl-PL" sz="2200" dirty="0"/>
              <a:t> </a:t>
            </a:r>
            <a:r>
              <a:rPr lang="pl-PL" sz="2200" dirty="0" err="1"/>
              <a:t>communication</a:t>
            </a:r>
            <a:r>
              <a:rPr lang="pl-PL" sz="2200" dirty="0"/>
              <a:t>),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definicję tekstu łatwego do czytania i zrozumienia (ETR, </a:t>
            </a:r>
            <a:r>
              <a:rPr lang="pl-PL" sz="2200" dirty="0" err="1"/>
              <a:t>Easy</a:t>
            </a:r>
            <a:r>
              <a:rPr lang="pl-PL" sz="2200" dirty="0"/>
              <a:t> to Read),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Rozszerzenie środków wspierających komunikowanie się o komunikację wspierającą i alternatywną (AAC) oraz tekst łatwy do czytania i rozumienia (ETR).</a:t>
            </a:r>
          </a:p>
        </p:txBody>
      </p:sp>
    </p:spTree>
    <p:extLst>
      <p:ext uri="{BB962C8B-B14F-4D97-AF65-F5344CB8AC3E}">
        <p14:creationId xmlns:p14="http://schemas.microsoft.com/office/powerpoint/2010/main" val="159252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161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200" b="1" dirty="0"/>
              <a:t>Zmiana zakresu przedmiotowego ustawy c.d.</a:t>
            </a:r>
          </a:p>
          <a:p>
            <a:pPr>
              <a:lnSpc>
                <a:spcPct val="150000"/>
              </a:lnSpc>
            </a:pPr>
            <a:r>
              <a:rPr lang="pl-PL" sz="2200" dirty="0"/>
              <a:t>Rozszerzenie zakresu </a:t>
            </a:r>
            <a:r>
              <a:rPr lang="pl-PL" sz="2200" b="1" dirty="0"/>
              <a:t>dofinansowania kosztów kształcenia </a:t>
            </a:r>
            <a:r>
              <a:rPr lang="pl-PL" sz="2200" dirty="0"/>
              <a:t>dla osób doświadczających trwale lub okresowo trudności w komunikowaniu się, ich rodzin oraz innych osób mających stały lub bezpośredni kontakt z osobami uprawnionymi </a:t>
            </a:r>
            <a:r>
              <a:rPr lang="pl-PL" sz="2200" b="1" dirty="0"/>
              <a:t>w zakresie komunikacji wspomagającej i alternatywnej (AAC).</a:t>
            </a:r>
          </a:p>
        </p:txBody>
      </p:sp>
    </p:spTree>
    <p:extLst>
      <p:ext uri="{BB962C8B-B14F-4D97-AF65-F5344CB8AC3E}">
        <p14:creationId xmlns:p14="http://schemas.microsoft.com/office/powerpoint/2010/main" val="342919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(4)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33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Prawo do </a:t>
            </a:r>
            <a:r>
              <a:rPr lang="pl-PL" b="1" dirty="0"/>
              <a:t>skorzystania z pomocy osoby wybranej </a:t>
            </a:r>
            <a:r>
              <a:rPr lang="pl-PL" dirty="0"/>
              <a:t>przez osobę o złożonych potrzebach w komunikowaniu się w kontaktach z podmiotami zobowiązanymi,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Rozszerzenie kręgu podmiotów zobowiązanych do udostępnienia usługi pozwalającej na komunikowanie się o </a:t>
            </a:r>
            <a:r>
              <a:rPr lang="pl-PL" b="1" dirty="0"/>
              <a:t>podmioty zobowiązane</a:t>
            </a:r>
            <a:r>
              <a:rPr lang="pl-PL" dirty="0"/>
              <a:t>,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Podmiotami zobowiązanymi byłyby: organy administracji publicznej, Państwowe Ratownictwo Medyczne, podmioty lecznicze, jednostki Policji, Państwowej Straży Pożarnej i straże gminne oraz jednostki ochotnicze działające w tych obszarach.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8002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(5)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Wprowadzenie obowiązku umieszczenia w BIP, na stronach internetowych podmiotu zobowiązanego i w miejscach publicznie dostępnych w powyższym podmiocie informacji o usłudze pozwalającej na komunikowanie się: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 </a:t>
            </a:r>
            <a:r>
              <a:rPr lang="pl-PL" sz="2200" u="sng" dirty="0"/>
              <a:t>w formie komunikatu audiowizualnego nagranego w języku migowym oraz tekstu łatwego do czytania i rozumienia (ETR)</a:t>
            </a:r>
            <a:r>
              <a:rPr lang="pl-PL" sz="2200" dirty="0"/>
              <a:t>.</a:t>
            </a:r>
            <a:endParaRPr lang="pl-PL" sz="2200" u="sng" dirty="0"/>
          </a:p>
        </p:txBody>
      </p:sp>
    </p:spTree>
    <p:extLst>
      <p:ext uri="{BB962C8B-B14F-4D97-AF65-F5344CB8AC3E}">
        <p14:creationId xmlns:p14="http://schemas.microsoft.com/office/powerpoint/2010/main" val="167237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(6)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Zapewnienie pomocy specjalisty w zakresie komunikacji wspomagającej i alternatywnej (AAC) w kontaktach z organami administracji publicznej, Państwowego Ratownictwa Medycznego, podmiotów leczniczych, jednostkami Policji, Państwowej Straży Pożarnej i straży gminnej oraz jednostkami ochotniczymi działającymi w tych obszarach,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Świadczenie to mogłoby być również realizowane przez pracownika powyższych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752882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(7)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Umożliwienie wybrania metody komunikowania się na co najmniej na 3 dni robocze przed danym zdarzeniem do właściwego ze względu na właściwość sprawy podmiotów,</a:t>
            </a:r>
          </a:p>
          <a:p>
            <a:pPr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Obecnie można zgłosić chęć skorzystania ze świadczenia ze wskazaniem wybranej metody komunikowania się, do właściwego ze względu na właściwość sprawy </a:t>
            </a:r>
            <a:r>
              <a:rPr lang="pl-PL" sz="2200" b="1" dirty="0"/>
              <a:t>organu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601398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(8)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Udostępnienie przez organ administracji publicznej dokumentów niezbędnych do załatwienia sprawny </a:t>
            </a:r>
            <a:r>
              <a:rPr lang="pl-PL" b="1" dirty="0"/>
              <a:t>w formie tekstu łatwego do czytania i zrozumienia ETR na ich wniosek,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Nałożenie na </a:t>
            </a:r>
            <a:r>
              <a:rPr lang="pl-PL" b="1" dirty="0"/>
              <a:t>organ administracji publicznej </a:t>
            </a:r>
            <a:r>
              <a:rPr lang="pl-PL" dirty="0"/>
              <a:t>obowiązku zamieszczania wszystkich niezbędnych informacji o organie i sposobach realizacji ustawy w miejscach dostępnych dla osób uprawnionych. Informacje powinny być zamieszczone w szczególności </a:t>
            </a:r>
            <a:r>
              <a:rPr lang="pl-PL" u="sng" dirty="0"/>
              <a:t>w formie tekstu łatwego do czytania i rozumienia (ETR)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790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(9)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Planowanie utworzenia </a:t>
            </a:r>
            <a:r>
              <a:rPr lang="pl-PL" sz="2200" b="1" dirty="0"/>
              <a:t>rejestru specjalistów </a:t>
            </a:r>
            <a:r>
              <a:rPr lang="pl-PL" sz="2200" dirty="0"/>
              <a:t>komunikacji wspomagającej i alternatywnej </a:t>
            </a:r>
            <a:r>
              <a:rPr lang="pl-PL" sz="2200" b="1" dirty="0"/>
              <a:t>AAC</a:t>
            </a:r>
            <a:r>
              <a:rPr lang="pl-PL" sz="2200" dirty="0"/>
              <a:t> prowadzonego przez wojewodę,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/>
              <a:t>Udostępnienie możliwości skorzystania ze szkolenia z komunikacji wspomagającej i alternatywnej (AAC) oraz tekstu łatwego do czytania i zrozumienia (ETR) dofinansowanego przez Państwowy Fundusz Rehabilitacji Osób Niepełnosprawnych PFRON.</a:t>
            </a:r>
          </a:p>
        </p:txBody>
      </p:sp>
    </p:spTree>
    <p:extLst>
      <p:ext uri="{BB962C8B-B14F-4D97-AF65-F5344CB8AC3E}">
        <p14:creationId xmlns:p14="http://schemas.microsoft.com/office/powerpoint/2010/main" val="1129597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71859"/>
            <a:ext cx="10515600" cy="390510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Dziękujemy za uwagę i zapraszamy do dyskusji</a:t>
            </a:r>
          </a:p>
        </p:txBody>
      </p:sp>
    </p:spTree>
    <p:extLst>
      <p:ext uri="{BB962C8B-B14F-4D97-AF65-F5344CB8AC3E}">
        <p14:creationId xmlns:p14="http://schemas.microsoft.com/office/powerpoint/2010/main" val="335024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Konwencja ONZ o prawach osób niepełnosprawnych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Konwencja ustanawia podstawowe ramy prawne do poprawy sytuacji osób z niepełnosprawnościami,</a:t>
            </a:r>
          </a:p>
          <a:p>
            <a:pPr>
              <a:lnSpc>
                <a:spcPct val="150000"/>
              </a:lnSpc>
            </a:pPr>
            <a:r>
              <a:rPr lang="pl-PL" dirty="0"/>
              <a:t>Kluczowym aktem prawnym odnośnie włączania społecznego i zawodowego osób z niepełnosprawnościami jest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dirty="0"/>
              <a:t>ustawa o rehabilitacji zawodowej i społecznej oraz zatrudnianiu osób niepełnosprawnych,</a:t>
            </a:r>
          </a:p>
          <a:p>
            <a:pPr>
              <a:lnSpc>
                <a:spcPct val="150000"/>
              </a:lnSpc>
            </a:pPr>
            <a:r>
              <a:rPr lang="pl-PL" dirty="0"/>
              <a:t>kluczową rolę odnośnie obszaru dostępności: architektonicznej, cyfrowej i </a:t>
            </a:r>
            <a:r>
              <a:rPr lang="pl-PL" dirty="0" err="1"/>
              <a:t>informacyjno</a:t>
            </a:r>
            <a:r>
              <a:rPr lang="pl-PL" dirty="0"/>
              <a:t> -komunikacyjnej pełni </a:t>
            </a:r>
            <a:r>
              <a:rPr lang="pl-PL" dirty="0">
                <a:sym typeface="Wingdings" panose="05000000000000000000" pitchFamily="2" charset="2"/>
              </a:rPr>
              <a:t> ustawa o zapewnianiu dostępności osobom ze szczególnymi potrzebami.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559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Ustawa o zapewnieniu dostępności osobom ze szczególnymi potrzebami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Obszary dostępności: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pl-PL" dirty="0"/>
              <a:t>Dostępność architektoniczna,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pl-PL" dirty="0"/>
              <a:t>Dostępność cyfrowa,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pl-PL" dirty="0"/>
              <a:t>Dostępność informacyjno-komunikacyjna.</a:t>
            </a:r>
          </a:p>
        </p:txBody>
      </p:sp>
    </p:spTree>
    <p:extLst>
      <p:ext uri="{BB962C8B-B14F-4D97-AF65-F5344CB8AC3E}">
        <p14:creationId xmlns:p14="http://schemas.microsoft.com/office/powerpoint/2010/main" val="170781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BB4FA4-4E8A-8F8E-071F-A5636593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372" y="671208"/>
            <a:ext cx="10611255" cy="6527260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Zgodnie z art. 6 ustawy o zapewnianiu dostępności osobom ze szczególnymi potrzebami w</a:t>
            </a:r>
            <a:r>
              <a:rPr kumimoji="0" lang="pl-PL" altLang="pl-PL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zakresie  dostępności informacyjno-komunikacyjnej podmiot publiczny jest zobowiązany do zapewnienia: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a) 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obsługę z wykorzystaniem środków wspierających komunikowanie się, o których mowa w </a:t>
            </a:r>
            <a:r>
              <a:rPr lang="pl-PL" altLang="pl-PL" sz="1800" dirty="0">
                <a:solidFill>
                  <a:srgbClr val="000000"/>
                </a:solidFill>
                <a:cs typeface="Open Sans" panose="020B0606030504020204" pitchFamily="34" charset="0"/>
              </a:rPr>
              <a:t>a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rt. 3pkt. 5  ustawy z dnia 19 sierpnia 2011 r. o języku migowym i innych środkach komunikowania się </a:t>
            </a:r>
            <a:r>
              <a:rPr lang="pl-PL" altLang="pl-PL" sz="1800" dirty="0">
                <a:solidFill>
                  <a:srgbClr val="000000"/>
                </a:solidFill>
                <a:cs typeface="Open Sans" panose="020B0606030504020204" pitchFamily="34" charset="0"/>
              </a:rPr>
              <a:t>(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Dz.U. z dnia 2017 r poz. 1824),  lub przez wykorzystanie zdalnego dostępu online do usługi tłumacza przez strony internetowe                         i aplikacje,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b) 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instalację urządzeń lub innych środków technicznych do obsługi osób słabosłyszących, w szczególności  pętli indukcyjnych, systemów FM lub urządzeń opartych o inne technologie, których celem jest wspomaganie słyszenia,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c) 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zapewnienie na stronie internetowej danego podmiotu informacji o zakresie jego działalności  - w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postac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-elektronicznego pliku zawierającego tekst odczytywalny maszynowo, nagrania treści w polskim języku migowym oraz informacji w tekście łatwym do czytania,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d) 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Open Sans" panose="020B0606030504020204" pitchFamily="34" charset="0"/>
              </a:rPr>
              <a:t> zapewnienie, na wniosek osoby ze szczególnymi potrzebami, komunikacji z podmiotem publicznym w formie określonej w tym wniosku.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72222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AAC i ETR?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pl-PL" b="1" dirty="0"/>
              <a:t>Tekst łatwy do czytania i zrozumienia  (ETR, </a:t>
            </a:r>
            <a:r>
              <a:rPr lang="pl-PL" b="1" dirty="0" err="1"/>
              <a:t>Easy</a:t>
            </a:r>
            <a:r>
              <a:rPr lang="pl-PL" b="1" dirty="0"/>
              <a:t> to Read) </a:t>
            </a:r>
            <a:r>
              <a:rPr lang="pl-PL" dirty="0"/>
              <a:t>- należy przez to rozumieć sposób zapisywania informacji odpowiedni dla osób o złożonych potrzebach w komunikowaniu się,</a:t>
            </a:r>
          </a:p>
          <a:p>
            <a:pPr>
              <a:lnSpc>
                <a:spcPct val="150000"/>
              </a:lnSpc>
            </a:pPr>
            <a:r>
              <a:rPr lang="pl-PL" b="1" dirty="0"/>
              <a:t>Komunikacja wspomagająca i alternatywna (AAC, </a:t>
            </a:r>
            <a:r>
              <a:rPr lang="pl-PL" b="1" dirty="0" err="1"/>
              <a:t>augmentative</a:t>
            </a:r>
            <a:r>
              <a:rPr lang="pl-PL" b="1" dirty="0"/>
              <a:t> and </a:t>
            </a:r>
            <a:r>
              <a:rPr lang="pl-PL" b="1" dirty="0" err="1"/>
              <a:t>alternative</a:t>
            </a:r>
            <a:r>
              <a:rPr lang="pl-PL" b="1" dirty="0"/>
              <a:t> </a:t>
            </a:r>
            <a:r>
              <a:rPr lang="pl-PL" b="1" dirty="0" err="1"/>
              <a:t>communication</a:t>
            </a:r>
            <a:r>
              <a:rPr lang="pl-PL" b="1" dirty="0"/>
              <a:t>) </a:t>
            </a:r>
            <a:r>
              <a:rPr lang="pl-PL" dirty="0"/>
              <a:t>– metody, które umożliwiają osobom mającym problemy z komunikacją werbalną porozumiewać się z otoczeniem. Polegają one na używaniu </a:t>
            </a:r>
            <a:br>
              <a:rPr lang="pl-PL" dirty="0"/>
            </a:br>
            <a:r>
              <a:rPr lang="pl-PL" dirty="0"/>
              <a:t>w komunikacji znaków opierających się na gestach, obrazach, symbolach, przedmiotach,</a:t>
            </a:r>
          </a:p>
          <a:p>
            <a:pPr>
              <a:lnSpc>
                <a:spcPct val="150000"/>
              </a:lnSpc>
            </a:pPr>
            <a:r>
              <a:rPr lang="pl-PL" dirty="0"/>
              <a:t> </a:t>
            </a:r>
            <a:r>
              <a:rPr lang="pl-PL" b="1" dirty="0"/>
              <a:t>Osoba o złożonych potrzebach w komunikowaniu się </a:t>
            </a:r>
            <a:r>
              <a:rPr lang="pl-PL" dirty="0"/>
              <a:t>- osoba, która nie posługuje się mową werbalną albo posługuje się mową werbalną w ograniczonym stopniu, która napotyka bariery w porozumiewaniu się (zarówno w mowie, jak i piśmie) oraz wymaga usług i narzędzi komunikacji wspomagającej i alternatywnej AAC.</a:t>
            </a:r>
          </a:p>
        </p:txBody>
      </p:sp>
    </p:spTree>
    <p:extLst>
      <p:ext uri="{BB962C8B-B14F-4D97-AF65-F5344CB8AC3E}">
        <p14:creationId xmlns:p14="http://schemas.microsoft.com/office/powerpoint/2010/main" val="202868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6487"/>
            <a:ext cx="10515600" cy="1325564"/>
          </a:xfrm>
        </p:spPr>
        <p:txBody>
          <a:bodyPr>
            <a:normAutofit/>
          </a:bodyPr>
          <a:lstStyle/>
          <a:p>
            <a:r>
              <a:rPr lang="pl-PL" sz="3800" dirty="0"/>
              <a:t>Planowane zmiany: Ustawa o zapewnieniu dostępności osobom ze szczególnymi potrzebami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00519"/>
            <a:ext cx="10515600" cy="4967925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b="1" dirty="0"/>
              <a:t>Do zakresu minimalnych wymogów dostępności informacyjno-komunikacyjnej dodanie obowiązków</a:t>
            </a:r>
            <a:r>
              <a:rPr lang="pl-PL" sz="1800" dirty="0"/>
              <a:t>: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/>
              <a:t>Pomoc osobom o złożonych potrzebach w komunikowaniu się w zakresie uzyskania świadczenia,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/>
              <a:t>W przypadku bardzo złożonych potrzeb w komunikowaniu się  jest niezbędna pomoc przy wsparciu                             z wykorzystaniem metody AAC  analogicznie jak w przypadku zastosowania instytucji tłumacza języka migowego,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/>
              <a:t>Zapewnienie dokumentów urzędowych, wzorów umów, wzorów innych dokumentów dotyczących zobowiązań cywilnoprawnych w tekście łatwym do czytania i zrozumienia (ETR),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/>
              <a:t>Instalację urządzeń lub zastosowanie środków technicznych umożliwiających </a:t>
            </a:r>
            <a:r>
              <a:rPr lang="pl-PL" sz="1800" dirty="0">
                <a:cs typeface="Arial" panose="020B0604020202020204" pitchFamily="34" charset="0"/>
              </a:rPr>
              <a:t>zapisanie</a:t>
            </a:r>
            <a:r>
              <a:rPr lang="pl-PL" sz="1800" dirty="0"/>
              <a:t> się lub rejestracje w celu skorzystania z usługi świadczenia lub załatwienia sprawy, na zasadzie równości z innymi osobami.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80815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/>
              <a:t>Planowane zmiany: Ustawa o zapewnieniu dostępności osobom ze szczególnymi potrzebami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3446"/>
            <a:ext cx="10515600" cy="475428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800" dirty="0"/>
              <a:t>Proponujemy: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800" b="1" dirty="0"/>
              <a:t>Rozszerzyć krąg podmiotów zobowiązanych do zapewnienia dostępności o: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l-PL" sz="2100" dirty="0"/>
              <a:t>Podmioty wykonujące działalność leczniczą w rozumieniu przepisów ustawy z dnia 15 kwietnia 2011 r. o działalności leczniczej (Dz. U. z dnia 2022 r. poz. 633);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l-PL" sz="2100" dirty="0"/>
              <a:t>Banki w rozumieniu w rozumieniu przepisów ustawy z dnia 29 sierpnia 1997 r. – Prawo Bankowe, (Dz. U. z dnia 2022 r. poz. 2324);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l-PL" sz="2100" dirty="0"/>
              <a:t>Powszechne towarzystwa emerytalne i pracownicze towarzystwa emerytalne w rozumieniu przepisów ustawy z dnia 28 sierpnia 1997 r. o organizacji i funkcjonowaniu funduszy emerytalnych (Dz. U. z 2020 r poz. 105);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l-PL" sz="2100" dirty="0"/>
              <a:t>Podmioty świadczące usługi pocztowe, o których mowa w art. 2, ust. 1ustawy z dnia 23listopada 2012 r – Prawo pocztowe (dz. U. z dnia 2022 r. poz. 896);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AutoNum type="alphaLcParenR"/>
            </a:pPr>
            <a:endParaRPr lang="pl-PL" sz="2100" dirty="0"/>
          </a:p>
          <a:p>
            <a:pPr marL="742950" indent="-742950">
              <a:lnSpc>
                <a:spcPct val="150000"/>
              </a:lnSpc>
              <a:spcBef>
                <a:spcPts val="0"/>
              </a:spcBef>
              <a:buAutoNum type="alphaLcPeriod"/>
            </a:pPr>
            <a:endParaRPr lang="pl-PL" sz="4000" dirty="0"/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211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9CE817-663E-A0A5-1438-86214F5BD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/>
              <a:t>Planowane zmiany: Ustawa o zapewnieniu dostępności osobom ze szczególnymi potrzebami (2)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2BF1D1-76E1-9A13-4EA9-07DE8352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021" y="1690688"/>
            <a:ext cx="10515600" cy="4351338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40000"/>
              </a:lnSpc>
              <a:buFont typeface="+mj-lt"/>
              <a:buAutoNum type="alphaLcParenR" startAt="5"/>
            </a:pPr>
            <a:r>
              <a:rPr lang="pl-PL" sz="1900" dirty="0"/>
              <a:t> Przewoźnicy w rozumieniu przepisów ustawy z dnia 15 listopada 1984 r. – Prawo przewozowe (Dz. U.  z 2020 t poz. 8);</a:t>
            </a:r>
          </a:p>
          <a:p>
            <a:pPr marL="457200" indent="-457200">
              <a:lnSpc>
                <a:spcPct val="140000"/>
              </a:lnSpc>
              <a:buFont typeface="+mj-lt"/>
              <a:buAutoNum type="alphaLcParenR" startAt="5"/>
            </a:pPr>
            <a:r>
              <a:rPr lang="pl-PL" sz="1900" dirty="0"/>
              <a:t>Organizatorzy publicznego transportu zbiorowego, o którym mowa w przepisach ustawy z dnia 16 grudnia 2019 r. o publicznym transporcie zbiorowym (Dz. U. z 2022 r. poz. 1385);</a:t>
            </a:r>
          </a:p>
          <a:p>
            <a:pPr marL="457200" indent="-457200">
              <a:lnSpc>
                <a:spcPct val="140000"/>
              </a:lnSpc>
              <a:buFont typeface="+mj-lt"/>
              <a:buAutoNum type="alphaLcParenR" startAt="5"/>
            </a:pPr>
            <a:r>
              <a:rPr lang="pl-PL" sz="1900" dirty="0"/>
              <a:t>Przedsiębiorstwa wodociągowo-kanalizacyjne w rozumieniu przepisów ustawy z dnia 7 czerwca 2001 r. o zbiorowym zaopatrzeniu w wodę i zbiorowym odprowadzaniu ścieków (Dz. U. z 2020 r. poz. 2028);</a:t>
            </a:r>
          </a:p>
          <a:p>
            <a:pPr marL="457200" indent="-457200">
              <a:lnSpc>
                <a:spcPct val="140000"/>
              </a:lnSpc>
              <a:buFont typeface="+mj-lt"/>
              <a:buAutoNum type="alphaLcParenR" startAt="5"/>
            </a:pPr>
            <a:r>
              <a:rPr lang="pl-PL" sz="1900" dirty="0"/>
              <a:t>Zarządcy nieruchomości w rozumieniu przepisów ustawy z dnia 21 sierpnia 1997 r. o gospodarce nieruchomościami (Dz. U. z 2023 r. poz. 344);</a:t>
            </a:r>
          </a:p>
          <a:p>
            <a:pPr marL="457200" indent="-457200">
              <a:lnSpc>
                <a:spcPct val="140000"/>
              </a:lnSpc>
              <a:buFont typeface="+mj-lt"/>
              <a:buAutoNum type="alphaLcParenR" startAt="5"/>
            </a:pPr>
            <a:r>
              <a:rPr lang="pl-PL" sz="1900" dirty="0"/>
              <a:t>Spółdzielnie mieszkaniowe</a:t>
            </a:r>
            <a:r>
              <a:rPr lang="pl-PL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32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Planowane zmiany: Ustawa o języku migowym i innych środkach komunikowania się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53904"/>
            <a:ext cx="10515600" cy="447148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b="1" dirty="0"/>
              <a:t>Rozszerzenie kręgu podmiotów zobowiązanych do obsługi osób doświadczających trwale lub okresowo trudności w komunikowaniu się o: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000" dirty="0"/>
              <a:t>Państwowe Ratownictwo Medyczne,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000" dirty="0"/>
              <a:t>podmioty lecznicze,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000" dirty="0"/>
              <a:t>jednostki Policji,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000" dirty="0"/>
              <a:t>Państwowej Straży Pożarnej i straży gminnych oraz jednostki ochotnicze działające w tych obszarach.</a:t>
            </a:r>
          </a:p>
        </p:txBody>
      </p:sp>
    </p:spTree>
    <p:extLst>
      <p:ext uri="{BB962C8B-B14F-4D97-AF65-F5344CB8AC3E}">
        <p14:creationId xmlns:p14="http://schemas.microsoft.com/office/powerpoint/2010/main" val="26702221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A2CC1E921E3A429609FAC201C665EB" ma:contentTypeVersion="7" ma:contentTypeDescription="Utwórz nowy dokument." ma:contentTypeScope="" ma:versionID="61e22746c901c4b73864defaff4b1f1a">
  <xsd:schema xmlns:xsd="http://www.w3.org/2001/XMLSchema" xmlns:xs="http://www.w3.org/2001/XMLSchema" xmlns:p="http://schemas.microsoft.com/office/2006/metadata/properties" xmlns:ns3="8f77c51a-a567-4f9c-8314-e16b34c5304e" xmlns:ns4="08a39316-8f59-44a9-9deb-3a2c38288d98" targetNamespace="http://schemas.microsoft.com/office/2006/metadata/properties" ma:root="true" ma:fieldsID="4019a88dcf43a0ccbf623c3cd09ec7b3" ns3:_="" ns4:_="">
    <xsd:import namespace="8f77c51a-a567-4f9c-8314-e16b34c5304e"/>
    <xsd:import namespace="08a39316-8f59-44a9-9deb-3a2c38288d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7c51a-a567-4f9c-8314-e16b34c53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39316-8f59-44a9-9deb-3a2c38288d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135F02-1F2D-4F48-A860-3DF5CC6C86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DFA950-003F-49D8-9EF2-F0B794347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77c51a-a567-4f9c-8314-e16b34c5304e"/>
    <ds:schemaRef ds:uri="08a39316-8f59-44a9-9deb-3a2c38288d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F7A3CA-6745-4963-8B6E-39BAF430E076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08a39316-8f59-44a9-9deb-3a2c38288d98"/>
    <ds:schemaRef ds:uri="8f77c51a-a567-4f9c-8314-e16b34c5304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8943</TotalTime>
  <Words>1474</Words>
  <Application>Microsoft Office PowerPoint</Application>
  <PresentationFormat>Panoramiczny</PresentationFormat>
  <Paragraphs>88</Paragraphs>
  <Slides>18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1_Motyw pakietu Office</vt:lpstr>
      <vt:lpstr>Prezentacja programu PowerPoint</vt:lpstr>
      <vt:lpstr>Konwencja ONZ o prawach osób niepełnosprawnych</vt:lpstr>
      <vt:lpstr>Ustawa o zapewnieniu dostępności osobom ze szczególnymi potrzebami</vt:lpstr>
      <vt:lpstr>Prezentacja programu PowerPoint</vt:lpstr>
      <vt:lpstr>Czym jest AAC i ETR?</vt:lpstr>
      <vt:lpstr>Planowane zmiany: Ustawa o zapewnieniu dostępności osobom ze szczególnymi potrzebami (1)</vt:lpstr>
      <vt:lpstr>Planowane zmiany: Ustawa o zapewnieniu dostępności osobom ze szczególnymi potrzebami (2)</vt:lpstr>
      <vt:lpstr>Planowane zmiany: Ustawa o zapewnieniu dostępności osobom ze szczególnymi potrzebami (2) c.d.</vt:lpstr>
      <vt:lpstr>Planowane zmiany: Ustawa o języku migowym i innych środkach komunikowania się (1)</vt:lpstr>
      <vt:lpstr>Planowane zmiany: Ustawa o języku migowym i innych środkach komunikowania się (2)</vt:lpstr>
      <vt:lpstr>Planowane zmiany: Ustawa o języku migowym i innych środkach komunikowania się (3)</vt:lpstr>
      <vt:lpstr>Planowane zmiany: Ustawa o języku migowym i innych środkach komunikowania się (4) </vt:lpstr>
      <vt:lpstr>Planowane zmiany: Ustawa o języku migowym i innych środkach komunikowania się (5)</vt:lpstr>
      <vt:lpstr>Planowane zmiany: Ustawa o języku migowym i innych środkach komunikowania się (6)</vt:lpstr>
      <vt:lpstr>Planowane zmiany: Ustawa o języku migowym i innych środkach komunikowania się (7)</vt:lpstr>
      <vt:lpstr>Planowane zmiany: Ustawa o języku migowym i innych środkach komunikowania się (8)</vt:lpstr>
      <vt:lpstr>Planowane zmiany: Ustawa o języku migowym i innych środkach komunikowania się (9)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Instytucje AAC i ETR</dc:title>
  <dc:creator>Natalia Klejnszmidt</dc:creator>
  <cp:lastModifiedBy>Joanna Bryk</cp:lastModifiedBy>
  <cp:revision>142</cp:revision>
  <dcterms:created xsi:type="dcterms:W3CDTF">2022-06-13T11:59:15Z</dcterms:created>
  <dcterms:modified xsi:type="dcterms:W3CDTF">2023-10-12T07:30:40Z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0x010100C1A2CC1E921E3A429609FAC201C665EB</vt:lpwstr>
  </property>
</Properties>
</file>