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42"/>
  </p:notesMasterIdLst>
  <p:sldIdLst>
    <p:sldId id="256" r:id="rId2"/>
    <p:sldId id="274" r:id="rId3"/>
    <p:sldId id="258" r:id="rId4"/>
    <p:sldId id="263" r:id="rId5"/>
    <p:sldId id="299" r:id="rId6"/>
    <p:sldId id="265" r:id="rId7"/>
    <p:sldId id="262" r:id="rId8"/>
    <p:sldId id="271" r:id="rId9"/>
    <p:sldId id="269" r:id="rId10"/>
    <p:sldId id="300" r:id="rId11"/>
    <p:sldId id="270" r:id="rId12"/>
    <p:sldId id="302" r:id="rId13"/>
    <p:sldId id="301" r:id="rId14"/>
    <p:sldId id="259" r:id="rId15"/>
    <p:sldId id="261" r:id="rId16"/>
    <p:sldId id="275" r:id="rId17"/>
    <p:sldId id="305" r:id="rId18"/>
    <p:sldId id="304" r:id="rId19"/>
    <p:sldId id="312" r:id="rId20"/>
    <p:sldId id="297" r:id="rId21"/>
    <p:sldId id="307" r:id="rId22"/>
    <p:sldId id="306" r:id="rId23"/>
    <p:sldId id="308" r:id="rId24"/>
    <p:sldId id="309" r:id="rId25"/>
    <p:sldId id="293" r:id="rId26"/>
    <p:sldId id="310" r:id="rId27"/>
    <p:sldId id="311" r:id="rId28"/>
    <p:sldId id="316" r:id="rId29"/>
    <p:sldId id="303" r:id="rId30"/>
    <p:sldId id="276" r:id="rId31"/>
    <p:sldId id="315" r:id="rId32"/>
    <p:sldId id="279" r:id="rId33"/>
    <p:sldId id="280" r:id="rId34"/>
    <p:sldId id="286" r:id="rId35"/>
    <p:sldId id="313" r:id="rId36"/>
    <p:sldId id="318" r:id="rId37"/>
    <p:sldId id="319" r:id="rId38"/>
    <p:sldId id="317" r:id="rId39"/>
    <p:sldId id="314" r:id="rId40"/>
    <p:sldId id="296" r:id="rId4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4D669B-4800-6C1D-ABB5-D5114754FA17}" name="Luiza Klimkiewicz" initials="LK" userId="a48f4b917bc32e91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713" autoAdjust="0"/>
  </p:normalViewPr>
  <p:slideViewPr>
    <p:cSldViewPr snapToGrid="0">
      <p:cViewPr varScale="1">
        <p:scale>
          <a:sx n="90" d="100"/>
          <a:sy n="90" d="100"/>
        </p:scale>
        <p:origin x="427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Bryk" userId="b972d2ae-f6fa-4819-bccb-7d2214317d68" providerId="ADAL" clId="{40B294A2-D90F-4001-8E7E-7A68899EF94B}"/>
    <pc:docChg chg="custSel addSld modSld">
      <pc:chgData name="Joanna Bryk" userId="b972d2ae-f6fa-4819-bccb-7d2214317d68" providerId="ADAL" clId="{40B294A2-D90F-4001-8E7E-7A68899EF94B}" dt="2023-09-08T06:53:35.167" v="51" actId="20577"/>
      <pc:docMkLst>
        <pc:docMk/>
      </pc:docMkLst>
      <pc:sldChg chg="modSp mod">
        <pc:chgData name="Joanna Bryk" userId="b972d2ae-f6fa-4819-bccb-7d2214317d68" providerId="ADAL" clId="{40B294A2-D90F-4001-8E7E-7A68899EF94B}" dt="2023-09-08T06:53:35.167" v="51" actId="20577"/>
        <pc:sldMkLst>
          <pc:docMk/>
          <pc:sldMk cId="855167788" sldId="313"/>
        </pc:sldMkLst>
        <pc:spChg chg="mod">
          <ac:chgData name="Joanna Bryk" userId="b972d2ae-f6fa-4819-bccb-7d2214317d68" providerId="ADAL" clId="{40B294A2-D90F-4001-8E7E-7A68899EF94B}" dt="2023-09-08T06:53:35.167" v="51" actId="20577"/>
          <ac:spMkLst>
            <pc:docMk/>
            <pc:sldMk cId="855167788" sldId="313"/>
            <ac:spMk id="281" creationId="{00000000-0000-0000-0000-000000000000}"/>
          </ac:spMkLst>
        </pc:spChg>
      </pc:sldChg>
      <pc:sldChg chg="modSp mod">
        <pc:chgData name="Joanna Bryk" userId="b972d2ae-f6fa-4819-bccb-7d2214317d68" providerId="ADAL" clId="{40B294A2-D90F-4001-8E7E-7A68899EF94B}" dt="2023-09-08T06:47:46.098" v="0" actId="14100"/>
        <pc:sldMkLst>
          <pc:docMk/>
          <pc:sldMk cId="555481541" sldId="314"/>
        </pc:sldMkLst>
        <pc:spChg chg="mod">
          <ac:chgData name="Joanna Bryk" userId="b972d2ae-f6fa-4819-bccb-7d2214317d68" providerId="ADAL" clId="{40B294A2-D90F-4001-8E7E-7A68899EF94B}" dt="2023-09-08T06:47:46.098" v="0" actId="14100"/>
          <ac:spMkLst>
            <pc:docMk/>
            <pc:sldMk cId="555481541" sldId="314"/>
            <ac:spMk id="281" creationId="{00000000-0000-0000-0000-000000000000}"/>
          </ac:spMkLst>
        </pc:spChg>
      </pc:sldChg>
      <pc:sldChg chg="add">
        <pc:chgData name="Joanna Bryk" userId="b972d2ae-f6fa-4819-bccb-7d2214317d68" providerId="ADAL" clId="{40B294A2-D90F-4001-8E7E-7A68899EF94B}" dt="2023-09-08T06:47:56.168" v="1" actId="2890"/>
        <pc:sldMkLst>
          <pc:docMk/>
          <pc:sldMk cId="1895330220" sldId="317"/>
        </pc:sldMkLst>
      </pc:sldChg>
      <pc:sldChg chg="modSp add mod">
        <pc:chgData name="Joanna Bryk" userId="b972d2ae-f6fa-4819-bccb-7d2214317d68" providerId="ADAL" clId="{40B294A2-D90F-4001-8E7E-7A68899EF94B}" dt="2023-09-08T06:53:17.482" v="49" actId="20577"/>
        <pc:sldMkLst>
          <pc:docMk/>
          <pc:sldMk cId="1035598160" sldId="318"/>
        </pc:sldMkLst>
        <pc:spChg chg="mod">
          <ac:chgData name="Joanna Bryk" userId="b972d2ae-f6fa-4819-bccb-7d2214317d68" providerId="ADAL" clId="{40B294A2-D90F-4001-8E7E-7A68899EF94B}" dt="2023-09-08T06:53:17.482" v="49" actId="20577"/>
          <ac:spMkLst>
            <pc:docMk/>
            <pc:sldMk cId="1035598160" sldId="318"/>
            <ac:spMk id="281" creationId="{00000000-0000-0000-0000-000000000000}"/>
          </ac:spMkLst>
        </pc:spChg>
      </pc:sldChg>
      <pc:sldChg chg="modSp add mod">
        <pc:chgData name="Joanna Bryk" userId="b972d2ae-f6fa-4819-bccb-7d2214317d68" providerId="ADAL" clId="{40B294A2-D90F-4001-8E7E-7A68899EF94B}" dt="2023-09-08T06:52:50.557" v="46" actId="20577"/>
        <pc:sldMkLst>
          <pc:docMk/>
          <pc:sldMk cId="1518920745" sldId="319"/>
        </pc:sldMkLst>
        <pc:spChg chg="mod">
          <ac:chgData name="Joanna Bryk" userId="b972d2ae-f6fa-4819-bccb-7d2214317d68" providerId="ADAL" clId="{40B294A2-D90F-4001-8E7E-7A68899EF94B}" dt="2023-09-08T06:52:50.557" v="46" actId="20577"/>
          <ac:spMkLst>
            <pc:docMk/>
            <pc:sldMk cId="1518920745" sldId="319"/>
            <ac:spMk id="281" creationId="{00000000-0000-0000-0000-000000000000}"/>
          </ac:spMkLst>
        </pc:spChg>
      </pc:sldChg>
    </pc:docChg>
  </pc:docChgLst>
  <pc:docChgLst>
    <pc:chgData name="Joanna Bryk" userId="b972d2ae-f6fa-4819-bccb-7d2214317d68" providerId="ADAL" clId="{74A8DE0A-474C-466C-A49A-9C7EB304D2EE}"/>
    <pc:docChg chg="custSel modSld">
      <pc:chgData name="Joanna Bryk" userId="b972d2ae-f6fa-4819-bccb-7d2214317d68" providerId="ADAL" clId="{74A8DE0A-474C-466C-A49A-9C7EB304D2EE}" dt="2023-10-12T07:31:12.909" v="1" actId="478"/>
      <pc:docMkLst>
        <pc:docMk/>
      </pc:docMkLst>
      <pc:sldChg chg="addSp delSp modSp mod">
        <pc:chgData name="Joanna Bryk" userId="b972d2ae-f6fa-4819-bccb-7d2214317d68" providerId="ADAL" clId="{74A8DE0A-474C-466C-A49A-9C7EB304D2EE}" dt="2023-10-12T07:31:12.909" v="1" actId="478"/>
        <pc:sldMkLst>
          <pc:docMk/>
          <pc:sldMk cId="3185996824" sldId="256"/>
        </pc:sldMkLst>
        <pc:spChg chg="del">
          <ac:chgData name="Joanna Bryk" userId="b972d2ae-f6fa-4819-bccb-7d2214317d68" providerId="ADAL" clId="{74A8DE0A-474C-466C-A49A-9C7EB304D2EE}" dt="2023-10-12T07:31:09.534" v="0" actId="478"/>
          <ac:spMkLst>
            <pc:docMk/>
            <pc:sldMk cId="3185996824" sldId="256"/>
            <ac:spMk id="3" creationId="{00000000-0000-0000-0000-000000000000}"/>
          </ac:spMkLst>
        </pc:spChg>
        <pc:spChg chg="add del mod">
          <ac:chgData name="Joanna Bryk" userId="b972d2ae-f6fa-4819-bccb-7d2214317d68" providerId="ADAL" clId="{74A8DE0A-474C-466C-A49A-9C7EB304D2EE}" dt="2023-10-12T07:31:12.909" v="1" actId="478"/>
          <ac:spMkLst>
            <pc:docMk/>
            <pc:sldMk cId="3185996824" sldId="256"/>
            <ac:spMk id="13" creationId="{EB2B8AB0-068C-FF9D-90C6-F825390CAF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815019-7BD8-482D-94A5-2B4A566268CD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1362465-4110-4CA6-99E0-33E8AE768BED}">
      <dgm:prSet custT="1"/>
      <dgm:spPr/>
      <dgm:t>
        <a:bodyPr/>
        <a:lstStyle/>
        <a:p>
          <a:r>
            <a:rPr lang="pl-PL" sz="1200" b="1"/>
            <a:t>Podmiotowość</a:t>
          </a:r>
          <a:endParaRPr lang="en-US" sz="1200" b="1"/>
        </a:p>
      </dgm:t>
    </dgm:pt>
    <dgm:pt modelId="{2F32C46E-F932-472A-960E-A90F522F7DA5}" type="parTrans" cxnId="{B1DB48A7-8995-4172-AFCA-5C6FD1F086B6}">
      <dgm:prSet/>
      <dgm:spPr/>
      <dgm:t>
        <a:bodyPr/>
        <a:lstStyle/>
        <a:p>
          <a:endParaRPr lang="en-US" sz="4000" b="1"/>
        </a:p>
      </dgm:t>
    </dgm:pt>
    <dgm:pt modelId="{12281EDF-8F3E-4847-8706-84684D4858FD}" type="sibTrans" cxnId="{B1DB48A7-8995-4172-AFCA-5C6FD1F086B6}">
      <dgm:prSet/>
      <dgm:spPr/>
      <dgm:t>
        <a:bodyPr/>
        <a:lstStyle/>
        <a:p>
          <a:endParaRPr lang="en-US" sz="4000" b="1"/>
        </a:p>
      </dgm:t>
    </dgm:pt>
    <dgm:pt modelId="{9037DBCD-D1D4-4A6A-88FE-69BA98193C24}">
      <dgm:prSet custT="1"/>
      <dgm:spPr/>
      <dgm:t>
        <a:bodyPr/>
        <a:lstStyle/>
        <a:p>
          <a:r>
            <a:rPr lang="pl-PL" sz="1200" b="1"/>
            <a:t>Możliwość wyboru </a:t>
          </a:r>
          <a:endParaRPr lang="en-US" sz="1200" b="1"/>
        </a:p>
      </dgm:t>
    </dgm:pt>
    <dgm:pt modelId="{D96936D0-4108-4E92-A36A-B3986BCEB4C6}" type="parTrans" cxnId="{3CA27D69-9C62-423B-9410-91DB0A70AFEE}">
      <dgm:prSet/>
      <dgm:spPr/>
      <dgm:t>
        <a:bodyPr/>
        <a:lstStyle/>
        <a:p>
          <a:endParaRPr lang="en-US" sz="4000" b="1"/>
        </a:p>
      </dgm:t>
    </dgm:pt>
    <dgm:pt modelId="{523074C6-C4B4-44E5-ABF8-9514EDD3F162}" type="sibTrans" cxnId="{3CA27D69-9C62-423B-9410-91DB0A70AFEE}">
      <dgm:prSet/>
      <dgm:spPr/>
      <dgm:t>
        <a:bodyPr/>
        <a:lstStyle/>
        <a:p>
          <a:endParaRPr lang="en-US" sz="4000" b="1"/>
        </a:p>
      </dgm:t>
    </dgm:pt>
    <dgm:pt modelId="{DDF38A0D-6F39-4144-8E2A-071A774D677D}">
      <dgm:prSet custT="1"/>
      <dgm:spPr/>
      <dgm:t>
        <a:bodyPr/>
        <a:lstStyle/>
        <a:p>
          <a:r>
            <a:rPr lang="pl-PL" sz="1200" b="1"/>
            <a:t>Podejście skoncentrowane na osobie </a:t>
          </a:r>
          <a:endParaRPr lang="en-US" sz="1200" b="1"/>
        </a:p>
      </dgm:t>
    </dgm:pt>
    <dgm:pt modelId="{A04B0554-F944-462B-BCF4-FC16D3F757D5}" type="parTrans" cxnId="{B6B7B4A3-CAF9-49B1-BE09-DCAFC027D82B}">
      <dgm:prSet/>
      <dgm:spPr/>
      <dgm:t>
        <a:bodyPr/>
        <a:lstStyle/>
        <a:p>
          <a:endParaRPr lang="en-US" sz="4000" b="1"/>
        </a:p>
      </dgm:t>
    </dgm:pt>
    <dgm:pt modelId="{D5E8C75A-7B51-4269-98BE-D8AC050D5E72}" type="sibTrans" cxnId="{B6B7B4A3-CAF9-49B1-BE09-DCAFC027D82B}">
      <dgm:prSet/>
      <dgm:spPr/>
      <dgm:t>
        <a:bodyPr/>
        <a:lstStyle/>
        <a:p>
          <a:endParaRPr lang="en-US" sz="4000" b="1"/>
        </a:p>
      </dgm:t>
    </dgm:pt>
    <dgm:pt modelId="{217F3B1C-D49E-40AA-81B8-405B63025148}">
      <dgm:prSet custT="1"/>
      <dgm:spPr/>
      <dgm:t>
        <a:bodyPr/>
        <a:lstStyle/>
        <a:p>
          <a:r>
            <a:rPr lang="pl-PL" sz="1200" b="1"/>
            <a:t>Zakaz dyskryminacji</a:t>
          </a:r>
          <a:endParaRPr lang="en-US" sz="1200" b="1"/>
        </a:p>
      </dgm:t>
    </dgm:pt>
    <dgm:pt modelId="{E2546C6A-F8F9-4018-A38A-B63425D347A9}" type="parTrans" cxnId="{186695F6-9A8E-4E30-AFE0-0E9B25975002}">
      <dgm:prSet/>
      <dgm:spPr/>
      <dgm:t>
        <a:bodyPr/>
        <a:lstStyle/>
        <a:p>
          <a:endParaRPr lang="en-US" sz="4000" b="1"/>
        </a:p>
      </dgm:t>
    </dgm:pt>
    <dgm:pt modelId="{90BB0483-BC09-494B-9F54-CFD3401DE755}" type="sibTrans" cxnId="{186695F6-9A8E-4E30-AFE0-0E9B25975002}">
      <dgm:prSet/>
      <dgm:spPr/>
      <dgm:t>
        <a:bodyPr/>
        <a:lstStyle/>
        <a:p>
          <a:endParaRPr lang="en-US" sz="4000" b="1"/>
        </a:p>
      </dgm:t>
    </dgm:pt>
    <dgm:pt modelId="{5C55D44F-4830-48E0-8B0D-F8A23DF69FA0}">
      <dgm:prSet custT="1"/>
      <dgm:spPr/>
      <dgm:t>
        <a:bodyPr/>
        <a:lstStyle/>
        <a:p>
          <a:r>
            <a:rPr lang="pl-PL" sz="1200" b="1"/>
            <a:t>Sprawiedliwe i korzystne warunki pracy </a:t>
          </a:r>
          <a:endParaRPr lang="en-US" sz="1200" b="1"/>
        </a:p>
      </dgm:t>
    </dgm:pt>
    <dgm:pt modelId="{C7960946-8466-46E8-A115-0EF9AC1282D3}" type="parTrans" cxnId="{FA007955-CF0D-4E96-8019-E9E77895DBDE}">
      <dgm:prSet/>
      <dgm:spPr/>
      <dgm:t>
        <a:bodyPr/>
        <a:lstStyle/>
        <a:p>
          <a:endParaRPr lang="en-US" sz="4000" b="1"/>
        </a:p>
      </dgm:t>
    </dgm:pt>
    <dgm:pt modelId="{582D391E-A0C3-4B34-A982-7873F3BEF222}" type="sibTrans" cxnId="{FA007955-CF0D-4E96-8019-E9E77895DBDE}">
      <dgm:prSet/>
      <dgm:spPr/>
      <dgm:t>
        <a:bodyPr/>
        <a:lstStyle/>
        <a:p>
          <a:endParaRPr lang="en-US" sz="4000" b="1"/>
        </a:p>
      </dgm:t>
    </dgm:pt>
    <dgm:pt modelId="{E14F8AB9-429C-45A3-8178-0BA183E4F0F2}">
      <dgm:prSet custT="1"/>
      <dgm:spPr/>
      <dgm:t>
        <a:bodyPr/>
        <a:lstStyle/>
        <a:p>
          <a:r>
            <a:rPr lang="pl-PL" sz="1200" b="1"/>
            <a:t>Dostępność </a:t>
          </a:r>
          <a:endParaRPr lang="en-US" sz="1200" b="1"/>
        </a:p>
      </dgm:t>
    </dgm:pt>
    <dgm:pt modelId="{5812804A-80FA-4123-B6D0-B6D365653094}" type="parTrans" cxnId="{B5955C49-D635-4F92-81B6-7AAA7074189B}">
      <dgm:prSet/>
      <dgm:spPr/>
      <dgm:t>
        <a:bodyPr/>
        <a:lstStyle/>
        <a:p>
          <a:endParaRPr lang="en-US" sz="4000" b="1"/>
        </a:p>
      </dgm:t>
    </dgm:pt>
    <dgm:pt modelId="{CFA00082-1F55-4773-BEE5-7D7D71DEE9AA}" type="sibTrans" cxnId="{B5955C49-D635-4F92-81B6-7AAA7074189B}">
      <dgm:prSet/>
      <dgm:spPr/>
      <dgm:t>
        <a:bodyPr/>
        <a:lstStyle/>
        <a:p>
          <a:endParaRPr lang="en-US" sz="4000" b="1"/>
        </a:p>
      </dgm:t>
    </dgm:pt>
    <dgm:pt modelId="{0C1782D6-ED7E-4B32-90D7-685D25282F3B}" type="pres">
      <dgm:prSet presAssocID="{39815019-7BD8-482D-94A5-2B4A566268CD}" presName="diagram" presStyleCnt="0">
        <dgm:presLayoutVars>
          <dgm:dir/>
          <dgm:resizeHandles val="exact"/>
        </dgm:presLayoutVars>
      </dgm:prSet>
      <dgm:spPr/>
    </dgm:pt>
    <dgm:pt modelId="{BBEF432D-6494-4C4F-88EB-E45C940A2B46}" type="pres">
      <dgm:prSet presAssocID="{81362465-4110-4CA6-99E0-33E8AE768BED}" presName="arrow" presStyleLbl="node1" presStyleIdx="0" presStyleCnt="6">
        <dgm:presLayoutVars>
          <dgm:bulletEnabled val="1"/>
        </dgm:presLayoutVars>
      </dgm:prSet>
      <dgm:spPr/>
    </dgm:pt>
    <dgm:pt modelId="{44836FD8-C029-4816-9C1E-3ACFB92E4B7A}" type="pres">
      <dgm:prSet presAssocID="{9037DBCD-D1D4-4A6A-88FE-69BA98193C24}" presName="arrow" presStyleLbl="node1" presStyleIdx="1" presStyleCnt="6">
        <dgm:presLayoutVars>
          <dgm:bulletEnabled val="1"/>
        </dgm:presLayoutVars>
      </dgm:prSet>
      <dgm:spPr/>
    </dgm:pt>
    <dgm:pt modelId="{F721ADFE-CEE6-4BF7-972A-9D22BDE2C931}" type="pres">
      <dgm:prSet presAssocID="{DDF38A0D-6F39-4144-8E2A-071A774D677D}" presName="arrow" presStyleLbl="node1" presStyleIdx="2" presStyleCnt="6">
        <dgm:presLayoutVars>
          <dgm:bulletEnabled val="1"/>
        </dgm:presLayoutVars>
      </dgm:prSet>
      <dgm:spPr/>
    </dgm:pt>
    <dgm:pt modelId="{5EA96F8D-B7E4-463E-A3FE-55489E58C62C}" type="pres">
      <dgm:prSet presAssocID="{217F3B1C-D49E-40AA-81B8-405B63025148}" presName="arrow" presStyleLbl="node1" presStyleIdx="3" presStyleCnt="6">
        <dgm:presLayoutVars>
          <dgm:bulletEnabled val="1"/>
        </dgm:presLayoutVars>
      </dgm:prSet>
      <dgm:spPr/>
    </dgm:pt>
    <dgm:pt modelId="{3E48A555-78A2-40E2-8E4B-528444384F85}" type="pres">
      <dgm:prSet presAssocID="{5C55D44F-4830-48E0-8B0D-F8A23DF69FA0}" presName="arrow" presStyleLbl="node1" presStyleIdx="4" presStyleCnt="6">
        <dgm:presLayoutVars>
          <dgm:bulletEnabled val="1"/>
        </dgm:presLayoutVars>
      </dgm:prSet>
      <dgm:spPr/>
    </dgm:pt>
    <dgm:pt modelId="{4B89A934-0A1D-42A9-8F84-8DF2A9285759}" type="pres">
      <dgm:prSet presAssocID="{E14F8AB9-429C-45A3-8178-0BA183E4F0F2}" presName="arrow" presStyleLbl="node1" presStyleIdx="5" presStyleCnt="6">
        <dgm:presLayoutVars>
          <dgm:bulletEnabled val="1"/>
        </dgm:presLayoutVars>
      </dgm:prSet>
      <dgm:spPr/>
    </dgm:pt>
  </dgm:ptLst>
  <dgm:cxnLst>
    <dgm:cxn modelId="{EE838031-D1E7-4168-89CD-D968427AD7F6}" type="presOf" srcId="{5C55D44F-4830-48E0-8B0D-F8A23DF69FA0}" destId="{3E48A555-78A2-40E2-8E4B-528444384F85}" srcOrd="0" destOrd="0" presId="urn:microsoft.com/office/officeart/2005/8/layout/arrow5"/>
    <dgm:cxn modelId="{D1660335-07FF-4D39-BE25-DE0FD9327F96}" type="presOf" srcId="{9037DBCD-D1D4-4A6A-88FE-69BA98193C24}" destId="{44836FD8-C029-4816-9C1E-3ACFB92E4B7A}" srcOrd="0" destOrd="0" presId="urn:microsoft.com/office/officeart/2005/8/layout/arrow5"/>
    <dgm:cxn modelId="{0F646A48-DC30-4CE6-A969-DD2770C4B1F9}" type="presOf" srcId="{E14F8AB9-429C-45A3-8178-0BA183E4F0F2}" destId="{4B89A934-0A1D-42A9-8F84-8DF2A9285759}" srcOrd="0" destOrd="0" presId="urn:microsoft.com/office/officeart/2005/8/layout/arrow5"/>
    <dgm:cxn modelId="{B5955C49-D635-4F92-81B6-7AAA7074189B}" srcId="{39815019-7BD8-482D-94A5-2B4A566268CD}" destId="{E14F8AB9-429C-45A3-8178-0BA183E4F0F2}" srcOrd="5" destOrd="0" parTransId="{5812804A-80FA-4123-B6D0-B6D365653094}" sibTransId="{CFA00082-1F55-4773-BEE5-7D7D71DEE9AA}"/>
    <dgm:cxn modelId="{3CA27D69-9C62-423B-9410-91DB0A70AFEE}" srcId="{39815019-7BD8-482D-94A5-2B4A566268CD}" destId="{9037DBCD-D1D4-4A6A-88FE-69BA98193C24}" srcOrd="1" destOrd="0" parTransId="{D96936D0-4108-4E92-A36A-B3986BCEB4C6}" sibTransId="{523074C6-C4B4-44E5-ABF8-9514EDD3F162}"/>
    <dgm:cxn modelId="{3D5D2C6B-4495-4643-9152-61495458C415}" type="presOf" srcId="{DDF38A0D-6F39-4144-8E2A-071A774D677D}" destId="{F721ADFE-CEE6-4BF7-972A-9D22BDE2C931}" srcOrd="0" destOrd="0" presId="urn:microsoft.com/office/officeart/2005/8/layout/arrow5"/>
    <dgm:cxn modelId="{FA007955-CF0D-4E96-8019-E9E77895DBDE}" srcId="{39815019-7BD8-482D-94A5-2B4A566268CD}" destId="{5C55D44F-4830-48E0-8B0D-F8A23DF69FA0}" srcOrd="4" destOrd="0" parTransId="{C7960946-8466-46E8-A115-0EF9AC1282D3}" sibTransId="{582D391E-A0C3-4B34-A982-7873F3BEF222}"/>
    <dgm:cxn modelId="{B6B7B4A3-CAF9-49B1-BE09-DCAFC027D82B}" srcId="{39815019-7BD8-482D-94A5-2B4A566268CD}" destId="{DDF38A0D-6F39-4144-8E2A-071A774D677D}" srcOrd="2" destOrd="0" parTransId="{A04B0554-F944-462B-BCF4-FC16D3F757D5}" sibTransId="{D5E8C75A-7B51-4269-98BE-D8AC050D5E72}"/>
    <dgm:cxn modelId="{B1DB48A7-8995-4172-AFCA-5C6FD1F086B6}" srcId="{39815019-7BD8-482D-94A5-2B4A566268CD}" destId="{81362465-4110-4CA6-99E0-33E8AE768BED}" srcOrd="0" destOrd="0" parTransId="{2F32C46E-F932-472A-960E-A90F522F7DA5}" sibTransId="{12281EDF-8F3E-4847-8706-84684D4858FD}"/>
    <dgm:cxn modelId="{1CEDABC2-C5D8-4D60-AFB3-EE0C0C629453}" type="presOf" srcId="{217F3B1C-D49E-40AA-81B8-405B63025148}" destId="{5EA96F8D-B7E4-463E-A3FE-55489E58C62C}" srcOrd="0" destOrd="0" presId="urn:microsoft.com/office/officeart/2005/8/layout/arrow5"/>
    <dgm:cxn modelId="{F850B1CD-5414-4F22-9A27-7410AD396DED}" type="presOf" srcId="{39815019-7BD8-482D-94A5-2B4A566268CD}" destId="{0C1782D6-ED7E-4B32-90D7-685D25282F3B}" srcOrd="0" destOrd="0" presId="urn:microsoft.com/office/officeart/2005/8/layout/arrow5"/>
    <dgm:cxn modelId="{186695F6-9A8E-4E30-AFE0-0E9B25975002}" srcId="{39815019-7BD8-482D-94A5-2B4A566268CD}" destId="{217F3B1C-D49E-40AA-81B8-405B63025148}" srcOrd="3" destOrd="0" parTransId="{E2546C6A-F8F9-4018-A38A-B63425D347A9}" sibTransId="{90BB0483-BC09-494B-9F54-CFD3401DE755}"/>
    <dgm:cxn modelId="{03359FF8-B9CE-4935-A4EC-92F09EBE66DA}" type="presOf" srcId="{81362465-4110-4CA6-99E0-33E8AE768BED}" destId="{BBEF432D-6494-4C4F-88EB-E45C940A2B46}" srcOrd="0" destOrd="0" presId="urn:microsoft.com/office/officeart/2005/8/layout/arrow5"/>
    <dgm:cxn modelId="{B837A472-353B-44D4-87B3-A0222C18209F}" type="presParOf" srcId="{0C1782D6-ED7E-4B32-90D7-685D25282F3B}" destId="{BBEF432D-6494-4C4F-88EB-E45C940A2B46}" srcOrd="0" destOrd="0" presId="urn:microsoft.com/office/officeart/2005/8/layout/arrow5"/>
    <dgm:cxn modelId="{7DA1F2E2-A597-4A9D-99B3-9FD1AF10CD0F}" type="presParOf" srcId="{0C1782D6-ED7E-4B32-90D7-685D25282F3B}" destId="{44836FD8-C029-4816-9C1E-3ACFB92E4B7A}" srcOrd="1" destOrd="0" presId="urn:microsoft.com/office/officeart/2005/8/layout/arrow5"/>
    <dgm:cxn modelId="{1634CFEA-4B47-4FE6-A08E-9C717882953A}" type="presParOf" srcId="{0C1782D6-ED7E-4B32-90D7-685D25282F3B}" destId="{F721ADFE-CEE6-4BF7-972A-9D22BDE2C931}" srcOrd="2" destOrd="0" presId="urn:microsoft.com/office/officeart/2005/8/layout/arrow5"/>
    <dgm:cxn modelId="{D76DAD63-1523-499E-A521-B890FA95B149}" type="presParOf" srcId="{0C1782D6-ED7E-4B32-90D7-685D25282F3B}" destId="{5EA96F8D-B7E4-463E-A3FE-55489E58C62C}" srcOrd="3" destOrd="0" presId="urn:microsoft.com/office/officeart/2005/8/layout/arrow5"/>
    <dgm:cxn modelId="{A4D2F86C-020E-410D-9C8B-553A0559F8CA}" type="presParOf" srcId="{0C1782D6-ED7E-4B32-90D7-685D25282F3B}" destId="{3E48A555-78A2-40E2-8E4B-528444384F85}" srcOrd="4" destOrd="0" presId="urn:microsoft.com/office/officeart/2005/8/layout/arrow5"/>
    <dgm:cxn modelId="{2324A6D6-3AB7-4F77-9674-8AFD7B4F4844}" type="presParOf" srcId="{0C1782D6-ED7E-4B32-90D7-685D25282F3B}" destId="{4B89A934-0A1D-42A9-8F84-8DF2A9285759}" srcOrd="5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C1D126-159B-40D6-B8B4-9E35F7D3BA7A}" type="doc">
      <dgm:prSet loTypeId="urn:microsoft.com/office/officeart/2005/8/layout/arrow5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01F5047B-ED15-497C-BE9F-4A8711B55364}">
      <dgm:prSet phldrT="[Tekst]"/>
      <dgm:spPr/>
      <dgm:t>
        <a:bodyPr/>
        <a:lstStyle/>
        <a:p>
          <a:r>
            <a:rPr lang="pl-PL" b="1" dirty="0">
              <a:solidFill>
                <a:srgbClr val="A3AA83"/>
              </a:solidFill>
            </a:rPr>
            <a:t>Rozwiązania systemowe </a:t>
          </a:r>
        </a:p>
      </dgm:t>
    </dgm:pt>
    <dgm:pt modelId="{C88FFB4F-228E-427C-9596-04B062A80BF8}" type="parTrans" cxnId="{863CC67E-DA48-49DA-A519-B09688A216D8}">
      <dgm:prSet/>
      <dgm:spPr/>
      <dgm:t>
        <a:bodyPr/>
        <a:lstStyle/>
        <a:p>
          <a:endParaRPr lang="pl-PL" b="1"/>
        </a:p>
      </dgm:t>
    </dgm:pt>
    <dgm:pt modelId="{DEAB8B82-927B-499A-80B7-20BFB1BDF9A8}" type="sibTrans" cxnId="{863CC67E-DA48-49DA-A519-B09688A216D8}">
      <dgm:prSet/>
      <dgm:spPr/>
      <dgm:t>
        <a:bodyPr/>
        <a:lstStyle/>
        <a:p>
          <a:endParaRPr lang="pl-PL" b="1"/>
        </a:p>
      </dgm:t>
    </dgm:pt>
    <dgm:pt modelId="{D4BD31C3-5B05-4D3E-ADDA-8FC8CF006268}">
      <dgm:prSet phldrT="[Tekst]"/>
      <dgm:spPr/>
      <dgm:t>
        <a:bodyPr/>
        <a:lstStyle/>
        <a:p>
          <a:r>
            <a:rPr lang="pl-PL" b="1" dirty="0"/>
            <a:t>Instrumenty rynku pracy </a:t>
          </a:r>
        </a:p>
      </dgm:t>
    </dgm:pt>
    <dgm:pt modelId="{C4129293-6D59-4007-B5E0-AA0A46A62C0F}" type="parTrans" cxnId="{0FA8773D-4719-4FCB-ABA0-A6488823E6C7}">
      <dgm:prSet/>
      <dgm:spPr/>
      <dgm:t>
        <a:bodyPr/>
        <a:lstStyle/>
        <a:p>
          <a:endParaRPr lang="pl-PL" b="1"/>
        </a:p>
      </dgm:t>
    </dgm:pt>
    <dgm:pt modelId="{80E4FE19-0C07-4AA0-9714-BCBA10D12375}" type="sibTrans" cxnId="{0FA8773D-4719-4FCB-ABA0-A6488823E6C7}">
      <dgm:prSet/>
      <dgm:spPr/>
      <dgm:t>
        <a:bodyPr/>
        <a:lstStyle/>
        <a:p>
          <a:endParaRPr lang="pl-PL" b="1"/>
        </a:p>
      </dgm:t>
    </dgm:pt>
    <dgm:pt modelId="{EB4CA121-838E-4A46-AFEF-A975812B42D6}" type="pres">
      <dgm:prSet presAssocID="{83C1D126-159B-40D6-B8B4-9E35F7D3BA7A}" presName="diagram" presStyleCnt="0">
        <dgm:presLayoutVars>
          <dgm:dir/>
          <dgm:resizeHandles val="exact"/>
        </dgm:presLayoutVars>
      </dgm:prSet>
      <dgm:spPr/>
    </dgm:pt>
    <dgm:pt modelId="{E4ADE270-4325-4A37-BBD1-E6E6B3AECAAA}" type="pres">
      <dgm:prSet presAssocID="{01F5047B-ED15-497C-BE9F-4A8711B55364}" presName="arrow" presStyleLbl="node1" presStyleIdx="0" presStyleCnt="2" custRadScaleInc="0">
        <dgm:presLayoutVars>
          <dgm:bulletEnabled val="1"/>
        </dgm:presLayoutVars>
      </dgm:prSet>
      <dgm:spPr/>
    </dgm:pt>
    <dgm:pt modelId="{894DF0A8-450B-4F6A-A9EB-77BC5D2C794D}" type="pres">
      <dgm:prSet presAssocID="{D4BD31C3-5B05-4D3E-ADDA-8FC8CF006268}" presName="arrow" presStyleLbl="node1" presStyleIdx="1" presStyleCnt="2">
        <dgm:presLayoutVars>
          <dgm:bulletEnabled val="1"/>
        </dgm:presLayoutVars>
      </dgm:prSet>
      <dgm:spPr/>
    </dgm:pt>
  </dgm:ptLst>
  <dgm:cxnLst>
    <dgm:cxn modelId="{5FC82616-2254-4070-9B02-AF351BADF797}" type="presOf" srcId="{83C1D126-159B-40D6-B8B4-9E35F7D3BA7A}" destId="{EB4CA121-838E-4A46-AFEF-A975812B42D6}" srcOrd="0" destOrd="0" presId="urn:microsoft.com/office/officeart/2005/8/layout/arrow5"/>
    <dgm:cxn modelId="{0FA8773D-4719-4FCB-ABA0-A6488823E6C7}" srcId="{83C1D126-159B-40D6-B8B4-9E35F7D3BA7A}" destId="{D4BD31C3-5B05-4D3E-ADDA-8FC8CF006268}" srcOrd="1" destOrd="0" parTransId="{C4129293-6D59-4007-B5E0-AA0A46A62C0F}" sibTransId="{80E4FE19-0C07-4AA0-9714-BCBA10D12375}"/>
    <dgm:cxn modelId="{CE0C7A60-4CAE-43F3-9A6A-FA77897AA07D}" type="presOf" srcId="{D4BD31C3-5B05-4D3E-ADDA-8FC8CF006268}" destId="{894DF0A8-450B-4F6A-A9EB-77BC5D2C794D}" srcOrd="0" destOrd="0" presId="urn:microsoft.com/office/officeart/2005/8/layout/arrow5"/>
    <dgm:cxn modelId="{863CC67E-DA48-49DA-A519-B09688A216D8}" srcId="{83C1D126-159B-40D6-B8B4-9E35F7D3BA7A}" destId="{01F5047B-ED15-497C-BE9F-4A8711B55364}" srcOrd="0" destOrd="0" parTransId="{C88FFB4F-228E-427C-9596-04B062A80BF8}" sibTransId="{DEAB8B82-927B-499A-80B7-20BFB1BDF9A8}"/>
    <dgm:cxn modelId="{8F1B4197-57B0-4BE1-8839-1E1554260A11}" type="presOf" srcId="{01F5047B-ED15-497C-BE9F-4A8711B55364}" destId="{E4ADE270-4325-4A37-BBD1-E6E6B3AECAAA}" srcOrd="0" destOrd="0" presId="urn:microsoft.com/office/officeart/2005/8/layout/arrow5"/>
    <dgm:cxn modelId="{6BD94442-3F1E-4165-941D-8D478646FFB9}" type="presParOf" srcId="{EB4CA121-838E-4A46-AFEF-A975812B42D6}" destId="{E4ADE270-4325-4A37-BBD1-E6E6B3AECAAA}" srcOrd="0" destOrd="0" presId="urn:microsoft.com/office/officeart/2005/8/layout/arrow5"/>
    <dgm:cxn modelId="{4867DFA1-F8BB-454E-84F4-395C2B6E3C79}" type="presParOf" srcId="{EB4CA121-838E-4A46-AFEF-A975812B42D6}" destId="{894DF0A8-450B-4F6A-A9EB-77BC5D2C794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F432D-6494-4C4F-88EB-E45C940A2B46}">
      <dsp:nvSpPr>
        <dsp:cNvPr id="0" name=""/>
        <dsp:cNvSpPr/>
      </dsp:nvSpPr>
      <dsp:spPr>
        <a:xfrm>
          <a:off x="4952314" y="518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Podmiotowość</a:t>
          </a:r>
          <a:endParaRPr lang="en-US" sz="1200" b="1" kern="1200"/>
        </a:p>
      </dsp:txBody>
      <dsp:txXfrm>
        <a:off x="5379775" y="518"/>
        <a:ext cx="854923" cy="1410622"/>
      </dsp:txXfrm>
    </dsp:sp>
    <dsp:sp modelId="{44836FD8-C029-4816-9C1E-3ACFB92E4B7A}">
      <dsp:nvSpPr>
        <dsp:cNvPr id="0" name=""/>
        <dsp:cNvSpPr/>
      </dsp:nvSpPr>
      <dsp:spPr>
        <a:xfrm rot="3600000">
          <a:off x="6514956" y="902710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Możliwość wyboru </a:t>
          </a:r>
          <a:endParaRPr lang="en-US" sz="1200" b="1" kern="1200"/>
        </a:p>
      </dsp:txBody>
      <dsp:txXfrm rot="-5400000">
        <a:off x="6794135" y="1255365"/>
        <a:ext cx="1410622" cy="854923"/>
      </dsp:txXfrm>
    </dsp:sp>
    <dsp:sp modelId="{F721ADFE-CEE6-4BF7-972A-9D22BDE2C931}">
      <dsp:nvSpPr>
        <dsp:cNvPr id="0" name=""/>
        <dsp:cNvSpPr/>
      </dsp:nvSpPr>
      <dsp:spPr>
        <a:xfrm rot="7200000">
          <a:off x="6514956" y="2707093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Podejście skoncentrowane na osobie </a:t>
          </a:r>
          <a:endParaRPr lang="en-US" sz="1200" b="1" kern="1200"/>
        </a:p>
      </dsp:txBody>
      <dsp:txXfrm rot="-5400000">
        <a:off x="6794135" y="3209359"/>
        <a:ext cx="1410622" cy="854923"/>
      </dsp:txXfrm>
    </dsp:sp>
    <dsp:sp modelId="{5EA96F8D-B7E4-463E-A3FE-55489E58C62C}">
      <dsp:nvSpPr>
        <dsp:cNvPr id="0" name=""/>
        <dsp:cNvSpPr/>
      </dsp:nvSpPr>
      <dsp:spPr>
        <a:xfrm rot="10800000">
          <a:off x="4952314" y="3609285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Zakaz dyskryminacji</a:t>
          </a:r>
          <a:endParaRPr lang="en-US" sz="1200" b="1" kern="1200"/>
        </a:p>
      </dsp:txBody>
      <dsp:txXfrm rot="10800000">
        <a:off x="5379775" y="3908508"/>
        <a:ext cx="854923" cy="1410622"/>
      </dsp:txXfrm>
    </dsp:sp>
    <dsp:sp modelId="{3E48A555-78A2-40E2-8E4B-528444384F85}">
      <dsp:nvSpPr>
        <dsp:cNvPr id="0" name=""/>
        <dsp:cNvSpPr/>
      </dsp:nvSpPr>
      <dsp:spPr>
        <a:xfrm rot="14400000">
          <a:off x="3389672" y="2707093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Sprawiedliwe i korzystne warunki pracy </a:t>
          </a:r>
          <a:endParaRPr lang="en-US" sz="1200" b="1" kern="1200"/>
        </a:p>
      </dsp:txBody>
      <dsp:txXfrm rot="5400000">
        <a:off x="3409717" y="3209359"/>
        <a:ext cx="1410622" cy="854923"/>
      </dsp:txXfrm>
    </dsp:sp>
    <dsp:sp modelId="{4B89A934-0A1D-42A9-8F84-8DF2A9285759}">
      <dsp:nvSpPr>
        <dsp:cNvPr id="0" name=""/>
        <dsp:cNvSpPr/>
      </dsp:nvSpPr>
      <dsp:spPr>
        <a:xfrm rot="18000000">
          <a:off x="3389672" y="902710"/>
          <a:ext cx="1709845" cy="170984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/>
            <a:t>Dostępność </a:t>
          </a:r>
          <a:endParaRPr lang="en-US" sz="1200" b="1" kern="1200"/>
        </a:p>
      </dsp:txBody>
      <dsp:txXfrm rot="5400000">
        <a:off x="3409717" y="1255365"/>
        <a:ext cx="1410622" cy="854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E270-4325-4A37-BBD1-E6E6B3AECAAA}">
      <dsp:nvSpPr>
        <dsp:cNvPr id="0" name=""/>
        <dsp:cNvSpPr/>
      </dsp:nvSpPr>
      <dsp:spPr>
        <a:xfrm rot="16200000">
          <a:off x="1763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>
              <a:solidFill>
                <a:srgbClr val="A3AA83"/>
              </a:solidFill>
            </a:rPr>
            <a:t>Rozwiązania systemowe </a:t>
          </a:r>
        </a:p>
      </dsp:txBody>
      <dsp:txXfrm rot="5400000">
        <a:off x="1764" y="1727067"/>
        <a:ext cx="3241476" cy="1964531"/>
      </dsp:txXfrm>
    </dsp:sp>
    <dsp:sp modelId="{894DF0A8-450B-4F6A-A9EB-77BC5D2C794D}">
      <dsp:nvSpPr>
        <dsp:cNvPr id="0" name=""/>
        <dsp:cNvSpPr/>
      </dsp:nvSpPr>
      <dsp:spPr>
        <a:xfrm rot="5400000">
          <a:off x="4197174" y="744802"/>
          <a:ext cx="3929062" cy="3929062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b="1" kern="1200" dirty="0"/>
            <a:t>Instrumenty rynku pracy </a:t>
          </a:r>
        </a:p>
      </dsp:txBody>
      <dsp:txXfrm rot="-5400000">
        <a:off x="4884761" y="1727068"/>
        <a:ext cx="3241476" cy="1964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BF7D0-FDE6-4D13-B17B-54BAACDD0750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E7F3-4FD8-46FC-AFB2-D2928654242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963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Uzasadnienie zmiany: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8943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56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35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0757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912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73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48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719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18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688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Proponowana zmiana może doprowadzić do zwiększenia zatrudnienia osób z niepełnosprawnościami na otwartym rynku pracy poprzez zachęcenie pracodawców do prób osiągnięcia wymaganego procentowego progu zatrudnienia. Próg 6% przez część pracodawców traktowany był jako niemożliwy do osiągniecia, wiec ustawowy mechanizm nie zawsze prowadził do zwiększania popytu na pracowników z niepełnosprawnością. Obniżenie progu przy jednoczesnym podwyższeniu kary za niespełnianie wskaźnika będzie stanowiło bodziec do zatrudniania osób z niepełnosprawnościami, a jednocześnie nie będzie miało negatywnych konsekwencji dla budżetu PFRON.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1553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Uzasadnienie zmiany: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Wylaczenie sektora publicznego z możliwości obniżenie wplat na Fundusz jest od lat postulatem środowiska osób z niepełnosprawnościami.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Funkcjonujący w art. 22 katalog niepełnosprawności jest osadzony w archaicznym rozumieniu niepełnosprawności, nie odzwierciedla tych grup które na rynku pracy potrzebują szczególnie dużego wsparcia. Istnieje potrzeba powiązania zdefiniowania grupy w tym artykule z nowym systemem orzecznictwa.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Racjonalizacja katalogu- zmiana listy niepełnosprawności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475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635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2595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156289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pl" smtClean="0"/>
              <a:pPr/>
              <a:t>‹#›</a:t>
            </a:fld>
            <a:endParaRPr lang="pl"/>
          </a:p>
        </p:txBody>
      </p:sp>
    </p:spTree>
    <p:extLst>
      <p:ext uri="{BB962C8B-B14F-4D97-AF65-F5344CB8AC3E}">
        <p14:creationId xmlns:p14="http://schemas.microsoft.com/office/powerpoint/2010/main" val="358751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82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67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85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467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85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63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194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229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2C6BE-DE8F-41D9-B4E3-ADBE5306EBF8}" type="datetimeFigureOut">
              <a:rPr lang="pl-PL" smtClean="0"/>
              <a:t>12.10.2023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0AA60-E874-4D60-B766-B5BC1144B5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11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48027" y="2031758"/>
            <a:ext cx="10806544" cy="23876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+mn-lt"/>
              </a:rPr>
              <a:t>Konsultacje społeczne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propozycji do projektu ustawy wdrażającej Konwencję ONZ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o prawach osób niepełnosprawnych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18" y="195151"/>
            <a:ext cx="8381688" cy="1073211"/>
          </a:xfrm>
          <a:prstGeom prst="rect">
            <a:avLst/>
          </a:prstGeom>
        </p:spPr>
      </p:pic>
      <p:grpSp>
        <p:nvGrpSpPr>
          <p:cNvPr id="11" name="Grupa 10"/>
          <p:cNvGrpSpPr/>
          <p:nvPr/>
        </p:nvGrpSpPr>
        <p:grpSpPr>
          <a:xfrm>
            <a:off x="3215390" y="5414517"/>
            <a:ext cx="5079741" cy="1236005"/>
            <a:chOff x="3215390" y="5414517"/>
            <a:chExt cx="5079741" cy="1236005"/>
          </a:xfrm>
        </p:grpSpPr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7714" y="6092487"/>
              <a:ext cx="847417" cy="487722"/>
            </a:xfrm>
            <a:prstGeom prst="rect">
              <a:avLst/>
            </a:prstGeom>
          </p:spPr>
        </p:pic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5390" y="5551689"/>
              <a:ext cx="1298561" cy="280440"/>
            </a:xfrm>
            <a:prstGeom prst="rect">
              <a:avLst/>
            </a:prstGeom>
          </p:spPr>
        </p:pic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0391" y="5414517"/>
              <a:ext cx="1298561" cy="554784"/>
            </a:xfrm>
            <a:prstGeom prst="rect">
              <a:avLst/>
            </a:prstGeom>
          </p:spPr>
        </p:pic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47714" y="5441951"/>
              <a:ext cx="640135" cy="390178"/>
            </a:xfrm>
            <a:prstGeom prst="rect">
              <a:avLst/>
            </a:prstGeom>
          </p:spPr>
        </p:pic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15390" y="6126018"/>
              <a:ext cx="1024217" cy="420660"/>
            </a:xfrm>
            <a:prstGeom prst="rect">
              <a:avLst/>
            </a:prstGeom>
          </p:spPr>
        </p:pic>
        <p:pic>
          <p:nvPicPr>
            <p:cNvPr id="9" name="Obraz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24231" y="6126221"/>
              <a:ext cx="792549" cy="524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996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F7D131-E263-2944-ABAC-EFD21D02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7215"/>
            <a:ext cx="10515600" cy="34897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Wskaźnik zatrudnienia osób niepełnosprawnych w wieku produkcyjnym, który w roku bazowym 2018 osiągnął wartość 26,2%, w roku 2020 osiągnął wartość 28,5%.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Zgodnie z założeniami Strategii w 2025 r. przewidziano jego wzrost do poziomu 32,5%,  a w 2030 r. – do 40%.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1F5C38AD-A4F8-8EF4-C39D-FA9189420641}"/>
              </a:ext>
            </a:extLst>
          </p:cNvPr>
          <p:cNvSpPr txBox="1">
            <a:spLocks/>
          </p:cNvSpPr>
          <p:nvPr/>
        </p:nvSpPr>
        <p:spPr>
          <a:xfrm>
            <a:off x="838200" y="9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b="1" dirty="0"/>
              <a:t>Obszar priorytetowy „Praca”</a:t>
            </a:r>
            <a:br>
              <a:rPr lang="pl-PL" b="1" dirty="0"/>
            </a:br>
            <a:r>
              <a:rPr lang="pl-PL" sz="3600" b="1" dirty="0"/>
              <a:t>Strategia na rzecz Osób z Niepełnosprawnościami 2021–2030 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29101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1F5C38AD-A4F8-8EF4-C39D-FA9189420641}"/>
              </a:ext>
            </a:extLst>
          </p:cNvPr>
          <p:cNvSpPr txBox="1">
            <a:spLocks/>
          </p:cNvSpPr>
          <p:nvPr/>
        </p:nvSpPr>
        <p:spPr>
          <a:xfrm>
            <a:off x="838200" y="9063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b="1" dirty="0"/>
              <a:t>Obszar priorytetowy „Praca”</a:t>
            </a:r>
            <a:br>
              <a:rPr lang="pl-PL" b="1" dirty="0"/>
            </a:br>
            <a:r>
              <a:rPr lang="pl-PL" sz="3600" b="1" dirty="0"/>
              <a:t>Strategia na rzecz Osób z Niepełnosprawnościami 2021–2030  </a:t>
            </a:r>
            <a:endParaRPr lang="pl-PL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EC23D215-0C20-A7D4-B4D4-02129BE044E8}"/>
              </a:ext>
            </a:extLst>
          </p:cNvPr>
          <p:cNvGraphicFramePr>
            <a:graphicFrameLocks noGrp="1"/>
          </p:cNvGraphicFramePr>
          <p:nvPr/>
        </p:nvGraphicFramePr>
        <p:xfrm>
          <a:off x="1347018" y="2113876"/>
          <a:ext cx="10006782" cy="4319483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7575627">
                  <a:extLst>
                    <a:ext uri="{9D8B030D-6E8A-4147-A177-3AD203B41FA5}">
                      <a16:colId xmlns:a16="http://schemas.microsoft.com/office/drawing/2014/main" val="3953003326"/>
                    </a:ext>
                  </a:extLst>
                </a:gridCol>
                <a:gridCol w="764380">
                  <a:extLst>
                    <a:ext uri="{9D8B030D-6E8A-4147-A177-3AD203B41FA5}">
                      <a16:colId xmlns:a16="http://schemas.microsoft.com/office/drawing/2014/main" val="1982969418"/>
                    </a:ext>
                  </a:extLst>
                </a:gridCol>
                <a:gridCol w="1666775">
                  <a:extLst>
                    <a:ext uri="{9D8B030D-6E8A-4147-A177-3AD203B41FA5}">
                      <a16:colId xmlns:a16="http://schemas.microsoft.com/office/drawing/2014/main" val="4181493053"/>
                    </a:ext>
                  </a:extLst>
                </a:gridCol>
              </a:tblGrid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IV. 1.1. Narodowy Program Zatrudnienia Osób Niepełnosprawnych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 err="1">
                          <a:solidFill>
                            <a:schemeClr val="tx1"/>
                          </a:solidFill>
                          <a:effectLst/>
                        </a:rPr>
                        <a:t>MRiPS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</a:rPr>
                        <a:t>do 2030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2896776634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1.2. Modyfikacja i uzupełnienie instrumentów wspierania zatrudnienia osób z niepełnosprawnościami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do 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493936308"/>
                  </a:ext>
                </a:extLst>
              </a:tr>
              <a:tr h="180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1.3. Zatrudnienie wspomagane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2021-2023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881751969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1.4. Poprawa funkcjonowania warsztatów terapii zajęciowej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2021-2030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75735355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2.1. Ograniczenie barier w podejmowaniu aktywności zawodowej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1952189746"/>
                  </a:ext>
                </a:extLst>
              </a:tr>
              <a:tr h="452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2.2. Aktywizacja zawodowa osób z niepełnosprawnościami w podmiotach ekonomii społecznej i solidarnej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2021-2030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1244419072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2.3. Wsparcie na rzecz włączenia zawodowego osób z niepełnosprawnościami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do 2030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501340765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3.1. Model wsparcia osób z niepełnosprawnościami w środowisku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29561141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3.2. Osoba z niepełnosprawnością jako pracownik administracji publicznej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PFRON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do 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007242356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3.3. Wsparcie osoby z niepełnosprawnością u zatrudniającego ją pracodawcy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do 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4259487197"/>
                  </a:ext>
                </a:extLst>
              </a:tr>
              <a:tr h="180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3.4. Zwiększenie elastyczności zatrudnienia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do 2025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390838077"/>
                  </a:ext>
                </a:extLst>
              </a:tr>
              <a:tr h="369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4.1. Obsługa klienta z niepełnosprawnością i pracodawcy przez instytucje rynku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MRiPS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do 2025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3269380162"/>
                  </a:ext>
                </a:extLst>
              </a:tr>
              <a:tr h="2995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4.2. Podnoszenie kompetencji lekarzy medycyny pracy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MZ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2021-2030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710690029"/>
                  </a:ext>
                </a:extLst>
              </a:tr>
              <a:tr h="1805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IV. 4.3. Ośrodki opiniująco-doradcze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>
                          <a:effectLst/>
                        </a:rPr>
                        <a:t>PFRON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dirty="0">
                          <a:effectLst/>
                        </a:rPr>
                        <a:t>2021-2025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98" marR="43098" marT="0" marB="0" anchor="b"/>
                </a:tc>
                <a:extLst>
                  <a:ext uri="{0D108BD9-81ED-4DB2-BD59-A6C34878D82A}">
                    <a16:rowId xmlns:a16="http://schemas.microsoft.com/office/drawing/2014/main" val="288343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33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"/>
          <p:cNvSpPr txBox="1">
            <a:spLocks noGrp="1"/>
          </p:cNvSpPr>
          <p:nvPr>
            <p:ph type="ctrTitle"/>
          </p:nvPr>
        </p:nvSpPr>
        <p:spPr>
          <a:xfrm>
            <a:off x="415600" y="1469388"/>
            <a:ext cx="11360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r"/>
            <a:r>
              <a:rPr lang="pl-PL" sz="3200" b="1" dirty="0"/>
              <a:t>Wsparcie w pracy i zatrudnieniu </a:t>
            </a:r>
            <a:br>
              <a:rPr lang="pl-PL" sz="3200" b="1" dirty="0"/>
            </a:br>
            <a:r>
              <a:rPr lang="pl-PL" sz="3200" b="1" dirty="0"/>
              <a:t>zgodne z Konwencją o prawach </a:t>
            </a:r>
            <a:br>
              <a:rPr lang="pl-PL" sz="3200" b="1" dirty="0"/>
            </a:br>
            <a:r>
              <a:rPr lang="pl-PL" sz="3200" b="1" dirty="0"/>
              <a:t>osób niepełnosprawnych </a:t>
            </a:r>
            <a:r>
              <a:rPr lang="pl" sz="3200" b="1" dirty="0"/>
              <a:t> </a:t>
            </a:r>
          </a:p>
        </p:txBody>
      </p:sp>
      <p:graphicFrame>
        <p:nvGraphicFramePr>
          <p:cNvPr id="137" name="Google Shape;135;p2">
            <a:extLst>
              <a:ext uri="{FF2B5EF4-FFF2-40B4-BE49-F238E27FC236}">
                <a16:creationId xmlns:a16="http://schemas.microsoft.com/office/drawing/2014/main" id="{50029AAD-39B2-FAD4-5871-80AA7A23F021}"/>
              </a:ext>
            </a:extLst>
          </p:cNvPr>
          <p:cNvGraphicFramePr/>
          <p:nvPr/>
        </p:nvGraphicFramePr>
        <p:xfrm>
          <a:off x="288762" y="1181101"/>
          <a:ext cx="11614475" cy="531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Grafika 2" descr="Aspiracja z wypełnieniem pełnym">
            <a:extLst>
              <a:ext uri="{FF2B5EF4-FFF2-40B4-BE49-F238E27FC236}">
                <a16:creationId xmlns:a16="http://schemas.microsoft.com/office/drawing/2014/main" id="{6024C008-735A-5CBE-1F93-0AD772569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9984" y="3177083"/>
            <a:ext cx="1412032" cy="14120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B2DFEB2-0225-9CC2-9BA4-42890AF0E80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31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45247" y="3429000"/>
            <a:ext cx="1589959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06970" y="3433387"/>
            <a:ext cx="1414913" cy="206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29110" y="3437773"/>
            <a:ext cx="1691973" cy="206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93511" y="3437773"/>
            <a:ext cx="1494381" cy="206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62589" y="3429001"/>
            <a:ext cx="1454796" cy="206178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4"/>
          <p:cNvSpPr txBox="1"/>
          <p:nvPr/>
        </p:nvSpPr>
        <p:spPr>
          <a:xfrm>
            <a:off x="1407933" y="840234"/>
            <a:ext cx="9072000" cy="196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pl" sz="3733" b="1">
                <a:latin typeface="Calibri"/>
                <a:ea typeface="Calibri"/>
                <a:cs typeface="Calibri"/>
                <a:sym typeface="Calibri"/>
              </a:rPr>
              <a:t> Potrzeby osób z niepełnosprawnościami </a:t>
            </a:r>
          </a:p>
          <a:p>
            <a:pPr algn="ctr"/>
            <a:r>
              <a:rPr lang="pl" sz="3733" b="1">
                <a:latin typeface="Calibri"/>
                <a:ea typeface="Calibri"/>
                <a:cs typeface="Calibri"/>
                <a:sym typeface="Calibri"/>
              </a:rPr>
              <a:t>na rynku pracy </a:t>
            </a:r>
          </a:p>
          <a:p>
            <a:pPr algn="ctr"/>
            <a:r>
              <a:rPr lang="pl" sz="3733" b="1">
                <a:latin typeface="Calibri"/>
                <a:ea typeface="Calibri"/>
                <a:cs typeface="Calibri"/>
                <a:sym typeface="Calibri"/>
              </a:rPr>
              <a:t>są różnorodne.</a:t>
            </a:r>
            <a:endParaRPr sz="3733" b="1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8157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b="1" dirty="0"/>
              <a:t>Co chcemy osiągnąć?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Lepsze warunki pracy dla osób z niepełnosprawnościami (jakość!)</a:t>
            </a:r>
          </a:p>
          <a:p>
            <a:r>
              <a:rPr lang="pl-PL" dirty="0"/>
              <a:t>Większa elastyczność wsparcia</a:t>
            </a:r>
          </a:p>
          <a:p>
            <a:r>
              <a:rPr lang="pl-PL" dirty="0"/>
              <a:t>Wsparcie dopasowane do indywidualnych potrzeb</a:t>
            </a:r>
          </a:p>
          <a:p>
            <a:r>
              <a:rPr lang="pl-PL" dirty="0"/>
              <a:t>Mniejsza segregacja</a:t>
            </a:r>
          </a:p>
          <a:p>
            <a:r>
              <a:rPr lang="pl-PL" dirty="0"/>
              <a:t>Zmiana pozycji pracownika z niepełnosprawnością</a:t>
            </a:r>
          </a:p>
          <a:p>
            <a:r>
              <a:rPr lang="pl-PL" dirty="0"/>
              <a:t>Większy wpływ osoby z niepełnosprawnością na wsparcie, które otrzymuje</a:t>
            </a:r>
          </a:p>
          <a:p>
            <a:r>
              <a:rPr lang="pl-PL" dirty="0"/>
              <a:t>Człowiek, który nie gubi się w systemie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33751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27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</a:t>
            </a:r>
            <a:r>
              <a:rPr lang="pl-PL" sz="2700" b="1" dirty="0">
                <a:solidFill>
                  <a:schemeClr val="accent5">
                    <a:lumMod val="50000"/>
                  </a:schemeClr>
                </a:solidFill>
              </a:rPr>
              <a:t>arsztaty terapii zajęciowej (WTZ)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15600" y="162830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2400" dirty="0"/>
              <a:t>Umożliwienie łatwego „powrotu” osoby z niepełnosprawnością, która była uczestnikiem WTZ, do WTZ w sytuacji dużych trudności w funkcjonowaniu na rynku pracy.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Poszerzenie katalogu instrumentów aktywizacji zawodowej dostępnych dla uczestników WTZ poprzez zwiększenie dostępności do płatnych staży zawodowych, próbnego zatrudnienia i świadczenia pracy na podstawie umowy cywilnoprawnej.</a:t>
            </a:r>
          </a:p>
          <a:p>
            <a:pPr>
              <a:buFont typeface="+mj-lt"/>
              <a:buAutoNum type="arabicPeriod"/>
            </a:pPr>
            <a:r>
              <a:rPr lang="pl-PL" sz="2400" dirty="0"/>
              <a:t>Zwiększenie roli zajęć klubowych jako alternatywy dla byłych uczestników WTZ, które utraciły zatrudnienie.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</a:t>
            </a: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arsztaty</a:t>
            </a:r>
            <a:r>
              <a:rPr lang="pl-PL" sz="2933" b="1" dirty="0">
                <a:solidFill>
                  <a:schemeClr val="accent5">
                    <a:lumMod val="50000"/>
                  </a:schemeClr>
                </a:solidFill>
              </a:rPr>
              <a:t> terapii zajęciowej (WTZ)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15600" y="1628303"/>
            <a:ext cx="11360800" cy="4845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152396" indent="0">
              <a:buNone/>
            </a:pPr>
            <a:r>
              <a:rPr lang="pl-PL" sz="1800" b="1" dirty="0"/>
              <a:t>Ustawa z dnia 27 sierpnia 1997 r. o rehabilitacji zawodowej i społecznej oraz zatrudnianiu osób niepełnosprawnych (</a:t>
            </a:r>
            <a:r>
              <a:rPr lang="pl-PL" sz="1800" b="1" dirty="0" err="1"/>
              <a:t>t.j</a:t>
            </a:r>
            <a:r>
              <a:rPr lang="pl-PL" sz="1800" b="1" dirty="0"/>
              <a:t>. Dz. U. z 2023 r. poz. 100 z </a:t>
            </a:r>
            <a:r>
              <a:rPr lang="pl-PL" sz="1800" b="1" dirty="0" err="1"/>
              <a:t>późn</a:t>
            </a:r>
            <a:r>
              <a:rPr lang="pl-PL" sz="1800" b="1" dirty="0"/>
              <a:t>. zm.).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000" b="1" dirty="0"/>
              <a:t>Art.  10a.  [Warsztaty terapii zajęciowej]</a:t>
            </a:r>
          </a:p>
          <a:p>
            <a:pPr marL="152396" indent="0">
              <a:buNone/>
            </a:pPr>
            <a:r>
              <a:rPr lang="pl-PL" sz="2400" dirty="0"/>
              <a:t>3a. Na podstawie indywidualnego programu rehabilitacji uczestnik warsztatu może brać udział w nieodpłatnych </a:t>
            </a:r>
            <a:r>
              <a:rPr lang="pl-PL" sz="2400" b="1" u="sng" dirty="0"/>
              <a:t>i odpłatnych </a:t>
            </a:r>
            <a:r>
              <a:rPr lang="pl-PL" sz="2400" dirty="0"/>
              <a:t>praktykach zawodowych u pracodawcy, w tym w spółdzielni socjalnej lub przedsiębiorstwie społecznym, o którym mowa w ustawie z dnia 5 sierpnia 2022 r. o ekonomii społecznej (Dz. U. poz. 1812 i 2140), zwanym dalej "przedsiębiorstwem społecznym", w wymiarze do 15 godzin tygodniowo przez okres do 3 miesięcy, z możliwością przedłużenia do 6 miesięcy.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b="1" dirty="0"/>
              <a:t>3c. Na podstawie indywidualnego programu rehabilitacji uczestnik warsztatu może świadczyć pracę na podstawie umowy cywilnoprawnej w wymiarze do 15 godzin tygodniowo przez okres do 3 miesięcy, z możliwością przedłużenia do 6 miesięcy.</a:t>
            </a:r>
          </a:p>
          <a:p>
            <a:pPr marL="152396" indent="0">
              <a:buNone/>
            </a:pPr>
            <a:endParaRPr lang="pl-PL" sz="2400" b="1" dirty="0"/>
          </a:p>
          <a:p>
            <a:pPr marL="152396" indent="0">
              <a:buNone/>
            </a:pPr>
            <a:r>
              <a:rPr lang="pl-PL" sz="2400" b="1" dirty="0"/>
              <a:t>3d. Przepisu ust. 3c nie stosuje się do umów cywilnoprawnych zawartych z podmiotem prowadzącym warsztat.</a:t>
            </a:r>
          </a:p>
        </p:txBody>
      </p:sp>
    </p:spTree>
    <p:extLst>
      <p:ext uri="{BB962C8B-B14F-4D97-AF65-F5344CB8AC3E}">
        <p14:creationId xmlns:p14="http://schemas.microsoft.com/office/powerpoint/2010/main" val="1102866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</a:t>
            </a: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arsztaty</a:t>
            </a:r>
            <a:r>
              <a:rPr lang="pl-PL" sz="2933" b="1" dirty="0">
                <a:solidFill>
                  <a:schemeClr val="accent5">
                    <a:lumMod val="50000"/>
                  </a:schemeClr>
                </a:solidFill>
              </a:rPr>
              <a:t> terapii zajęciowej (WTZ)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15600" y="162830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0000" lnSpcReduction="20000"/>
          </a:bodyPr>
          <a:lstStyle/>
          <a:p>
            <a:pPr marL="152396" indent="0">
              <a:buNone/>
            </a:pPr>
            <a:r>
              <a:rPr lang="pl-PL" sz="2400" b="1" dirty="0"/>
              <a:t>Ustawa z dnia 27 sierpnia 1997 r. o rehabilitacji zawodowej i społecznej oraz zatrudnianiu osób niepełnosprawnych (</a:t>
            </a:r>
            <a:r>
              <a:rPr lang="pl-PL" sz="2400" b="1" dirty="0" err="1"/>
              <a:t>t.j</a:t>
            </a:r>
            <a:r>
              <a:rPr lang="pl-PL" sz="2400" b="1" dirty="0"/>
              <a:t>. Dz. U. z 2023 r. poz. 100 z </a:t>
            </a:r>
            <a:r>
              <a:rPr lang="pl-PL" sz="2400" b="1" dirty="0" err="1"/>
              <a:t>późn</a:t>
            </a:r>
            <a:r>
              <a:rPr lang="pl-PL" sz="2400" b="1" dirty="0"/>
              <a:t>. zm.).</a:t>
            </a:r>
          </a:p>
          <a:p>
            <a:pPr marL="152396" indent="0">
              <a:buNone/>
            </a:pPr>
            <a:endParaRPr lang="pl-PL" sz="3200" dirty="0"/>
          </a:p>
          <a:p>
            <a:pPr marL="152396" indent="0">
              <a:buNone/>
            </a:pPr>
            <a:r>
              <a:rPr lang="pl-PL" sz="2600" b="1" dirty="0"/>
              <a:t>Art.  10f.  [Skierowania do uczestnictwa w warsztacie lub turnusie]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2b. Uczestnik warsztatu, która podjął zatrudnienie, pozostaje uczestnikiem warsztatu przez okres 120 dni od dnia podjęcia zatrudnienia.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b="1" dirty="0"/>
              <a:t>Art.  10g.  [Zajęcia klubowe]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3. Zajęcia klubowe mogą być prowadzone przez warsztat dla osób, które były uczestnikami </a:t>
            </a:r>
            <a:r>
              <a:rPr lang="pl-PL" sz="2400" b="1" strike="sngStrike" dirty="0"/>
              <a:t>tego</a:t>
            </a:r>
            <a:r>
              <a:rPr lang="pl-PL" sz="2400" dirty="0"/>
              <a:t> warsztatu i opuściły go w związku z podjęciem zatrudnienia, oraz osób wpisanych na listę, o której mowa w art. 10f ust. 2a.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b="1" dirty="0"/>
              <a:t>Art.  10h.  [Czas trwania oraz szczegółowy zakres i organizacja zajęć klubowych]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1a. Czas trwania zajęć klubowych dla osoby z niepełnosprawnością, która była uczestnikiem warsztatu i opuściła go w związku z podjęciem zatrudnienia, a następnie utraciła zatrudnienie, wynosi nie mniej niż 20 godzin tygodniowo.</a:t>
            </a:r>
          </a:p>
        </p:txBody>
      </p:sp>
    </p:spTree>
    <p:extLst>
      <p:ext uri="{BB962C8B-B14F-4D97-AF65-F5344CB8AC3E}">
        <p14:creationId xmlns:p14="http://schemas.microsoft.com/office/powerpoint/2010/main" val="904110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</a:b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W</a:t>
            </a:r>
            <a:r>
              <a:rPr lang="pl-PL" sz="3100" b="1" dirty="0">
                <a:solidFill>
                  <a:schemeClr val="accent5">
                    <a:lumMod val="50000"/>
                  </a:schemeClr>
                </a:solidFill>
              </a:rPr>
              <a:t>arsztaty</a:t>
            </a:r>
            <a:r>
              <a:rPr lang="pl-PL" sz="2933" b="1" dirty="0">
                <a:solidFill>
                  <a:schemeClr val="accent5">
                    <a:lumMod val="50000"/>
                  </a:schemeClr>
                </a:solidFill>
              </a:rPr>
              <a:t> terapii zajęciowej (WTZ) </a:t>
            </a:r>
            <a:endParaRPr lang="pl-PL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15600" y="162830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0000" lnSpcReduction="20000"/>
          </a:bodyPr>
          <a:lstStyle/>
          <a:p>
            <a:pPr marL="152396" indent="0">
              <a:buNone/>
            </a:pPr>
            <a:r>
              <a:rPr lang="pl-PL" sz="2400" b="1" dirty="0"/>
              <a:t>Ustawa z dnia 27 sierpnia 1997 r. o rehabilitacji zawodowej i społecznej oraz zatrudnianiu osób niepełnosprawnych (</a:t>
            </a:r>
            <a:r>
              <a:rPr lang="pl-PL" sz="2400" b="1" dirty="0" err="1"/>
              <a:t>t.j</a:t>
            </a:r>
            <a:r>
              <a:rPr lang="pl-PL" sz="2400" b="1" dirty="0"/>
              <a:t>. Dz. U. z 2023 r. poz. 100 z </a:t>
            </a:r>
            <a:r>
              <a:rPr lang="pl-PL" sz="2400" b="1" dirty="0" err="1"/>
              <a:t>późn</a:t>
            </a:r>
            <a:r>
              <a:rPr lang="pl-PL" sz="2400" b="1" dirty="0"/>
              <a:t>. zm.).</a:t>
            </a:r>
          </a:p>
          <a:p>
            <a:pPr marL="152396" indent="0">
              <a:buNone/>
            </a:pPr>
            <a:endParaRPr lang="pl-PL" sz="3200" dirty="0"/>
          </a:p>
          <a:p>
            <a:pPr marL="152396" indent="0">
              <a:buNone/>
            </a:pPr>
            <a:r>
              <a:rPr lang="pl-PL" sz="2600" b="1" dirty="0"/>
              <a:t>Art.  10f.  [Skierowania do uczestnictwa w warsztacie lub turnusie]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2b. Uczestnik warsztatu, która podjął zatrudnienie, pozostaje uczestnikiem warsztatu przez okres 120 dni od dnia podjęcia zatrudnienia.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b="1" dirty="0"/>
              <a:t>Art.  10g.  [Zajęcia klubowe]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3. Zajęcia klubowe mogą być prowadzone przez warsztat dla osób, które były uczestnikami </a:t>
            </a:r>
            <a:r>
              <a:rPr lang="pl-PL" sz="2400" b="1" strike="sngStrike" dirty="0"/>
              <a:t>tego</a:t>
            </a:r>
            <a:r>
              <a:rPr lang="pl-PL" sz="2400" dirty="0"/>
              <a:t> warsztatu i opuściły go w związku z podjęciem zatrudnienia, oraz osób wpisanych na listę, o której mowa w art. 10f ust. 2a.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b="1" dirty="0"/>
              <a:t>Art.  10h.  [Czas trwania oraz szczegółowy zakres i organizacja zajęć klubowych]</a:t>
            </a:r>
          </a:p>
          <a:p>
            <a:pPr marL="152396" indent="0">
              <a:buNone/>
            </a:pPr>
            <a:endParaRPr lang="pl-PL" sz="2400" dirty="0"/>
          </a:p>
          <a:p>
            <a:pPr marL="152396" indent="0">
              <a:buNone/>
            </a:pPr>
            <a:r>
              <a:rPr lang="pl-PL" sz="2400" dirty="0"/>
              <a:t>1a. Czas trwania zajęć klubowych dla osoby z niepełnosprawnością, która była uczestnikiem warsztatu i opuściła go w związku z podjęciem zatrudnienia, a następnie utraciła zatrudnienie, wynosi nie mniej niż 20 godzin tygodniowo.</a:t>
            </a:r>
          </a:p>
        </p:txBody>
      </p:sp>
    </p:spTree>
    <p:extLst>
      <p:ext uri="{BB962C8B-B14F-4D97-AF65-F5344CB8AC3E}">
        <p14:creationId xmlns:p14="http://schemas.microsoft.com/office/powerpoint/2010/main" val="134088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"/>
          <p:cNvSpPr txBox="1">
            <a:spLocks noGrp="1"/>
          </p:cNvSpPr>
          <p:nvPr>
            <p:ph type="subTitle" idx="1"/>
          </p:nvPr>
        </p:nvSpPr>
        <p:spPr>
          <a:xfrm>
            <a:off x="415600" y="2098833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pl" sz="5333" b="1" dirty="0">
                <a:solidFill>
                  <a:srgbClr val="000000"/>
                </a:solidFill>
                <a:latin typeface="+mj-lt"/>
              </a:rPr>
              <a:t>Propozycje zmian legislacyjnych</a:t>
            </a:r>
          </a:p>
          <a:p>
            <a:pPr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pl" sz="5333" b="1" dirty="0">
                <a:solidFill>
                  <a:srgbClr val="000000"/>
                </a:solidFill>
                <a:latin typeface="+mj-lt"/>
              </a:rPr>
              <a:t>w obszarze </a:t>
            </a:r>
            <a:r>
              <a:rPr lang="pl-PL" sz="5333" b="1" dirty="0">
                <a:solidFill>
                  <a:srgbClr val="000000"/>
                </a:solidFill>
                <a:latin typeface="+mj-lt"/>
              </a:rPr>
              <a:t>aktywności zawodowej i </a:t>
            </a:r>
            <a:r>
              <a:rPr lang="pl" sz="5333" b="1" dirty="0">
                <a:solidFill>
                  <a:srgbClr val="000000"/>
                </a:solidFill>
                <a:latin typeface="+mj-lt"/>
              </a:rPr>
              <a:t>zatrudnienia </a:t>
            </a:r>
            <a:r>
              <a:rPr lang="pl-PL" sz="5333" b="1" dirty="0">
                <a:solidFill>
                  <a:srgbClr val="000000"/>
                </a:solidFill>
                <a:latin typeface="+mj-lt"/>
              </a:rPr>
              <a:t>osób z niepełnosprawnościami</a:t>
            </a:r>
            <a:endParaRPr sz="5333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" name="Obraz 2" descr="Zestawienie trzech logotypów, od lewej: Programu Operacyjnego Wiedza Edukacja Rozwój, Barw Rzeczpospolitej Polskiej, Europejskiego Funduszu Społecznego">
            <a:extLst>
              <a:ext uri="{FF2B5EF4-FFF2-40B4-BE49-F238E27FC236}">
                <a16:creationId xmlns:a16="http://schemas.microsoft.com/office/drawing/2014/main" id="{12732D8E-46C8-B4E2-C6C4-7E0E193AF1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20" y="328222"/>
            <a:ext cx="7680960" cy="986367"/>
          </a:xfrm>
          <a:prstGeom prst="rect">
            <a:avLst/>
          </a:prstGeom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676AC7F4-346A-CE24-C6A1-B297E1A6F25F}"/>
              </a:ext>
            </a:extLst>
          </p:cNvPr>
          <p:cNvGrpSpPr/>
          <p:nvPr/>
        </p:nvGrpSpPr>
        <p:grpSpPr>
          <a:xfrm>
            <a:off x="3556129" y="5293773"/>
            <a:ext cx="5079741" cy="1236005"/>
            <a:chOff x="3215390" y="5414517"/>
            <a:chExt cx="5079741" cy="1236005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00D42AF1-7AA7-C9D2-944D-D9312B926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47714" y="6092487"/>
              <a:ext cx="847417" cy="487722"/>
            </a:xfrm>
            <a:prstGeom prst="rect">
              <a:avLst/>
            </a:prstGeom>
          </p:spPr>
        </p:pic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FD48B8D7-8BFB-AE87-A320-63939C4F90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5390" y="5551689"/>
              <a:ext cx="1298561" cy="280440"/>
            </a:xfrm>
            <a:prstGeom prst="rect">
              <a:avLst/>
            </a:prstGeom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0FEEF689-21A1-9071-909E-12776E4A9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0391" y="5414517"/>
              <a:ext cx="1298561" cy="554784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0DA86544-6CC9-4ED6-86D7-D18E9C652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47714" y="5441951"/>
              <a:ext cx="640135" cy="390178"/>
            </a:xfrm>
            <a:prstGeom prst="rect">
              <a:avLst/>
            </a:prstGeom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9769DD69-0209-F970-F4E9-CD5589EA7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15390" y="6126018"/>
              <a:ext cx="1024217" cy="420660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862E274F-E1F0-1814-425C-9212B3AE7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24231" y="6126221"/>
              <a:ext cx="792549" cy="5243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8A7E2A-9433-93AB-4600-74DE4A655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-1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87FAFC-1594-57FB-A3D6-3421B4BFC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dirty="0"/>
              <a:t>uporządkowanie systemu przepisów regulujących status osób z niepełnosprawnościami w zatrudnieniu poprzez przeniesienie ich do Kodeksu pracy</a:t>
            </a:r>
          </a:p>
        </p:txBody>
      </p:sp>
    </p:spTree>
    <p:extLst>
      <p:ext uri="{BB962C8B-B14F-4D97-AF65-F5344CB8AC3E}">
        <p14:creationId xmlns:p14="http://schemas.microsoft.com/office/powerpoint/2010/main" val="10938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09069-FE1A-CB89-2F2A-7027474E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5">
                    <a:lumMod val="50000"/>
                  </a:schemeClr>
                </a:solidFill>
              </a:rPr>
              <a:t>Kodeks pracy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739140"/>
            <a:ext cx="10515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DZIAŁ DZIEWIĄTY A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Uprawnienia pracowników związane z niepełnosprawnością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Rozdział I</a:t>
            </a:r>
            <a:endParaRPr kumimoji="0" lang="pl-PL" altLang="pl-P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Przepis ogólny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Art. 206</a:t>
            </a:r>
            <a:r>
              <a:rPr kumimoji="0" lang="pl-PL" altLang="pl-PL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pl-PL" altLang="pl-P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Pracownikowi będącemu osobą z niepełnosprawnością potwierdzoną orzeczeniem wydanym zgodnie z przepisami ustawy z dnia 27 sierpnia 1997 r. o rehabilitacji zawodowej i społecznej oraz zatrudnianiu osób niepełnosprawnych, zwanemu dalej „osobą z niepełnosprawnością”, przysługują uprawnienia pracownicze określone w niniejszym rozdziale odpowiednio od dnia, od którego osoba z niepełnosprawnością została wliczona do stanu zatrudnienia osób z niepełnosprawnościami.</a:t>
            </a:r>
            <a:endParaRPr kumimoji="0" lang="pl-PL" altLang="pl-PL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58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09069-FE1A-CB89-2F2A-7027474E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4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69971"/>
            <a:ext cx="10515600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Rozdział II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Racjonalne usprawnienia</a:t>
            </a:r>
            <a:r>
              <a:rPr lang="pl-PL" sz="1800" dirty="0">
                <a:effectLst/>
                <a:ea typeface="Calibri" panose="020F0502020204030204" pitchFamily="34" charset="0"/>
              </a:rPr>
              <a:t>  </a:t>
            </a: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8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1800" dirty="0">
                <a:effectLst/>
                <a:ea typeface="Times New Roman" panose="02020603050405020304" pitchFamily="18" charset="0"/>
              </a:rPr>
              <a:t>. § 1. Pracodawca jest obowiązany zapewnić niezbędne racjonalne usprawnienia dla osoby z niepełnosprawnością pozostającej z nim w stosunku pracy, uczestniczącej w procesie rekrutacji lub odbywającej szkolenie, staż, przygotowanie zawodowe albo praktyki zawodowe lub absolwenckie. 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§ 2. Niezbędne racjonalne usprawnienia polegają na przeprowadzeniu koniecznych w konkretnej sytuacji zmian lub dostosowań do szczególnych, zgłoszonych pracodawcy potrzeb wynikających z niepełnosprawności danej osoby, o ile przeprowadzenie takich zmian lub dostosowań nie skutkowałoby nałożeniem na pracodawcę nieproporcjonalnie wysokich obciążeń, z zastrzeżeniem § 4.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ea typeface="Times New Roman" panose="02020603050405020304" pitchFamily="18" charset="0"/>
              </a:rPr>
              <a:t>§ 3. Pracodawca uzgadnia sposób zapewnienia racjonalnego usprawnienia z osobą, której ono przysługuje, i przechowuje wyniki tych ustaleń w dokumentacji pracowniczej pracownika. </a:t>
            </a:r>
            <a:endParaRPr lang="pl-PL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74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09069-FE1A-CB89-2F2A-7027474E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315946"/>
            <a:ext cx="10515600" cy="537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Times New Roman" panose="02020603050405020304" pitchFamily="18" charset="0"/>
              </a:rPr>
              <a:t>Rozdział II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Times New Roman" panose="02020603050405020304" pitchFamily="18" charset="0"/>
              </a:rPr>
              <a:t>Racjonalne usprawnienia</a:t>
            </a:r>
            <a:r>
              <a:rPr lang="pl-PL" sz="1600" dirty="0">
                <a:effectLst/>
                <a:ea typeface="Calibri" panose="020F0502020204030204" pitchFamily="34" charset="0"/>
              </a:rPr>
              <a:t> 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4. Nieproporcjonalnie wysokie obciążenie oznacza działanie wymagające podjęcia znacznego wysiłku lub poniesienia znacznych kosztów.</a:t>
            </a:r>
            <a:r>
              <a:rPr lang="pl-PL" sz="1600" dirty="0">
                <a:effectLst/>
                <a:ea typeface="Calibri" panose="020F0502020204030204" pitchFamily="34" charset="0"/>
              </a:rPr>
              <a:t> 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5. Przy ocenie, czy dane usprawnienie spowodowałoby nieproporcjonalnie wysokie obciążenie, pracodawca bierze pod uwagę w szczególności: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rodzaj i charakter dostosowania oraz koszty związane z jego wprowadzeniem i utrzymaniem;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sytuację ekonomiczną lub finansową jednostki organizacyjnej albo jednostek organizacyjnych pracodawcy zaangażowanych w zapewnienie dostosowania;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liczbę osób zatrudnionych w jednostce organizacyjnej albo jednostkach organizacyjnych pracodawcy zaangażowanych w zapewnienie dostosowania;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wpływ dostosowania na wydatki, organizację pracy lub inne aspekty funkcjonowania jednostki organizacyjnej albo jednostek organizacyjnych pracodawcy zaangażowanych w zapewnienie dostosowania;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ogólny rozmiar działalności zakładu pracy w odniesieniu do liczby jego pracowników;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liczbę, rodzaj i lokalizację jego obiektów;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rodzaj prowadzonej działalności, w tym skład, strukturę i funkcje personelu;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16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odrębność geograficzną, powiązania administracyjne lub podatkowe jednostki organizacyjnej albo jednostek organizacyjnych pracodawcy zaangażowanych w zapewnienie dostosowania z pracodawcą.</a:t>
            </a:r>
          </a:p>
        </p:txBody>
      </p:sp>
    </p:spTree>
    <p:extLst>
      <p:ext uri="{BB962C8B-B14F-4D97-AF65-F5344CB8AC3E}">
        <p14:creationId xmlns:p14="http://schemas.microsoft.com/office/powerpoint/2010/main" val="1245383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709069-FE1A-CB89-2F2A-7027474ED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206237"/>
            <a:ext cx="10515600" cy="559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Times New Roman" panose="02020603050405020304" pitchFamily="18" charset="0"/>
              </a:rPr>
              <a:t>Rozdział II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1600" b="1" dirty="0">
                <a:effectLst/>
                <a:ea typeface="Times New Roman" panose="02020603050405020304" pitchFamily="18" charset="0"/>
              </a:rPr>
              <a:t>Racjonalne usprawnienia</a:t>
            </a:r>
            <a:r>
              <a:rPr lang="pl-PL" sz="1600" dirty="0">
                <a:effectLst/>
                <a:ea typeface="Calibri" panose="020F0502020204030204" pitchFamily="34" charset="0"/>
              </a:rPr>
              <a:t>  </a:t>
            </a: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6. Pracodawca sporządza dokumentację przebiegu oceny, o której mowa w § 4, i dokonanych w jej ramach ustaleń.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7. Obciążenia, o których mowa w § 1, nie są nieproporcjonalne, jeżeli są w wystarczającym stopniu rekompensowane ze środków publicznych.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8. Niedokonanie niezbędnych racjonalnych usprawnień, o których mowa w § 1, uważa się za naruszenie zasady równego traktowania w zatrudnieniu w rozumieniu przepisów art. 18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3a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 § 2-5.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9. Kontrolę i rozstrzyganie spraw związanych z zapewnianiem racjonalnych usprawnień, o której mowa w art. 5 ustawy z dnia …. o wyrównywaniu szans osób z niepełnosprawnościami, sprawuje Prezes Urzędu do spraw Osób z Niepełnosprawnościami.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3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. § 1. Pracodawca nie może odmówić wstępu na teren zakładu pracy asystentowi osobistemu osoby z niepełnosprawnością towarzyszącemu pracownikowi będącemu osobą z niepełnosprawnością.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Aft>
                <a:spcPts val="800"/>
              </a:spcAft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2. Przepisu § 1 nie stosuje się w sytuacji, gdy obecność asystenta osobistego osoby z niepełnosprawnością mogłaby spowodować zagrożenie dla zdrowia lub życia jego lub osób przebywających na terenie zakładu pracy albo mogłaby prowadzić do naruszenia istotnego interesu pracodawcy.</a:t>
            </a:r>
            <a:endParaRPr lang="pl-PL" sz="16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73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AB929B0-8B4B-B300-0228-1B64EE8334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2396" indent="0">
              <a:buNone/>
            </a:pPr>
            <a:r>
              <a:rPr lang="pl-PL" sz="2667" b="1" dirty="0"/>
              <a:t>Mechanizmu umożliwiający rezygnację przez pracownika z niepełnosprawnością ze szczególnych uprawnień w zakresie wymiaru czasu pracy, godzin nadliczbowych oraz dodatkowego urlopu wypoczynkowego i  zwolnienia od pracy. </a:t>
            </a:r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54F85C3F-7557-F055-BD94-474ECC77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332468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870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285170"/>
            <a:ext cx="10515600" cy="543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Rozdział III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Czas pracy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400" baseline="30000" dirty="0">
                <a:effectLst/>
                <a:ea typeface="Times New Roman" panose="02020603050405020304" pitchFamily="18" charset="0"/>
              </a:rPr>
              <a:t>4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. § 1. Pracodawca, na wniosek pracownika będącego osobą z niepełnosprawnością potwierdzoną orzeczeniem o znacznym albo umiarkowanym stopniu niepełnosprawności wydanym na podstawie przepisów o rehabilitacji zawodowej i społecznej oraz zatrudnianiu osób niepełnosprawnych, w celu zapewnienia racjonalnego usprawnienia, o którym mowa w art. 206</a:t>
            </a:r>
            <a:r>
              <a:rPr lang="pl-PL" sz="1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: 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22098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1) </a:t>
            </a:r>
            <a:r>
              <a:rPr lang="pl-PL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skraca czas jego pracy do 7 godzin na dobę i 35 godzin tygodniowo lub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220980" indent="0" algn="just">
              <a:lnSpc>
                <a:spcPct val="100000"/>
              </a:lnSpc>
              <a:buNone/>
            </a:pPr>
            <a:r>
              <a:rPr lang="pl-PL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2) zwalnia pracownika z obowiązku pracy: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00000"/>
              </a:lnSpc>
              <a:buFont typeface="+mj-lt"/>
              <a:buAutoNum type="alphaLcParenR"/>
            </a:pPr>
            <a:r>
              <a:rPr lang="pl-PL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 porze nocnej lub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00000"/>
              </a:lnSpc>
              <a:buFont typeface="+mj-lt"/>
              <a:buAutoNum type="alphaLcParenR"/>
            </a:pPr>
            <a:r>
              <a:rPr lang="pl-PL" sz="1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w godzinach nadliczbowych.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§ 2. Pracownik będący osobą z niepełnosprawnością korzystający z racjonalnego usprawnienia, o którym mowa w § 1 pkt 1, nie może być zatrudniony w godzinach nadliczbowych.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§ 3. Stosowanie norm czasu pracy, o których mowa w § 1, nie powoduje obniżenia wysokości wynagrodzenia wypłacanego w stałej miesięcznej wysokości.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§ 4. Godzinowe stawki wynagrodzenia zasadniczego, odpowiadające osobistemu zaszeregowaniu lub zaszeregowaniu wykonywanej pracy, przy przejściu na normy czasu pracy o których mowa w § 1, ulegają podwyższeniu w stosunku, w jakim pozostaje dotychczasowy wymiar czasu pracy do tych norm.</a:t>
            </a:r>
            <a:endParaRPr lang="pl-PL" sz="14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l-PL" sz="14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400" baseline="30000" dirty="0">
                <a:effectLst/>
                <a:ea typeface="Times New Roman" panose="02020603050405020304" pitchFamily="18" charset="0"/>
              </a:rPr>
              <a:t>5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. Pracodawca, na wniosek pracownika będącego osobą z niepełnosprawnością, w celu zapewnienia racjonalnego usprawnienia, o którym mowa w art. 206</a:t>
            </a:r>
            <a:r>
              <a:rPr lang="pl-PL" sz="14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1400" dirty="0">
                <a:effectLst/>
                <a:ea typeface="Times New Roman" panose="02020603050405020304" pitchFamily="18" charset="0"/>
              </a:rPr>
              <a:t>, udziela mu dodatkowej przerwy w pracy trwającej 15 minut wliczanej do czasu pracy.</a:t>
            </a:r>
            <a:endParaRPr lang="pl-PL" sz="14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D9E3DFE9-6196-3A3D-00F2-168B585F27D1}"/>
              </a:ext>
            </a:extLst>
          </p:cNvPr>
          <p:cNvSpPr txBox="1">
            <a:spLocks/>
          </p:cNvSpPr>
          <p:nvPr/>
        </p:nvSpPr>
        <p:spPr>
          <a:xfrm>
            <a:off x="838200" y="397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sz="240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82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583970"/>
            <a:ext cx="10515600" cy="4834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Rozdział IV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ctr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800" b="1" dirty="0">
                <a:effectLst/>
                <a:ea typeface="Times New Roman" panose="02020603050405020304" pitchFamily="18" charset="0"/>
              </a:rPr>
              <a:t>Urlop wypoczynkowy i zwolnienie od pracy</a:t>
            </a:r>
            <a:endParaRPr lang="pl-PL" sz="18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6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. § 1. Pracodawca, na wniosek pracownika będącego osobą z niepełnosprawnością, potwierdzoną orzeczeniem o znacznym albo umiarkowanym stopniu niepełnosprawności w rozumieniu przepisów ustawy z dnia 27 sierpnia 1997 r. o rehabilitacji zawodowej i społecznej oraz zatrudnianiu osób niepełnosprawnych, w celu zapewnienia racjonalnego usprawnienia, o którym mowa w art. 206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, udziela dodatkowego urlopu wypoczynkowego w wymiarze do 10 dni roboczych w roku kalendarzowym. 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2. Urlop, o którym mowa w § 1, nie przysługuje osobie uprawnionej do urlopu wypoczynkowego w wymiarze przekraczającym 26 dni roboczych lub do urlopu dodatkowego na podstawie odrębnych przepisów.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§ 3. Jeżeli wymiar urlopu dodatkowego, o którym mowa w § 2, jest niższy niż wymiar urlopu dodatkowego określonego w § 1, zamiast tego urlopu przysługuje urlop dodatkowy określony w § 1.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Art. 206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7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. Pracodawca, na wniosek pracownika będącego osobą z niepełnosprawnością z dnia 27 sierpnia 1997 r. o rehabilitacji zawodowej i społecznej oraz zatrudnianiu osób niepełnosprawnych, w celu zapewnienia racjonalnego usprawnienia, o którym mowa w art. 206</a:t>
            </a:r>
            <a:r>
              <a:rPr lang="pl-PL" sz="1600" baseline="30000" dirty="0">
                <a:effectLst/>
                <a:ea typeface="Times New Roman" panose="02020603050405020304" pitchFamily="18" charset="0"/>
              </a:rPr>
              <a:t>2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, udziela zwolnienia od pracy z zachowaniem prawa do wynagrodzenia: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22098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1) w wymiarze do 21 dni roboczych w celu uczestniczenia w turnusie rehabilitacyjnym, nie częściej niż raz w roku;</a:t>
            </a:r>
            <a:endParaRPr lang="pl-PL" sz="1600" dirty="0">
              <a:effectLst/>
              <a:ea typeface="Calibri" panose="020F0502020204030204" pitchFamily="34" charset="0"/>
            </a:endParaRPr>
          </a:p>
          <a:p>
            <a:pPr marL="22098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2) w celu wykonania badań specjalistycznych, zabiegów leczniczych lub usprawniających, a także w celu uzyskania zaopatrzenia ortopedycznego lub jego naprawy, jeżeli czynności te nie mogą być wykonane poza godzinami pracy.</a:t>
            </a:r>
            <a:endParaRPr lang="pl-PL" sz="1600" dirty="0">
              <a:effectLst/>
              <a:ea typeface="Calibri" panose="020F0502020204030204" pitchFamily="34" charset="0"/>
            </a:endParaRP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D0ECBC0-DB5D-DE65-A95F-41B98FC7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11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1FAE987-E3D0-F978-6A19-B886BFED64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1842"/>
            <a:ext cx="10515600" cy="42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rgbClr val="333333"/>
                </a:solidFill>
                <a:latin typeface="Open Sans" panose="020B0606030504020204" pitchFamily="34" charset="0"/>
              </a:rPr>
              <a:t>Art.  142</a:t>
            </a:r>
            <a:r>
              <a:rPr lang="pl-PL" sz="1600" b="1" baseline="30000" dirty="0">
                <a:solidFill>
                  <a:srgbClr val="333333"/>
                </a:solidFill>
                <a:latin typeface="Open Sans" panose="020B0606030504020204" pitchFamily="34" charset="0"/>
              </a:rPr>
              <a:t>1</a:t>
            </a:r>
            <a:r>
              <a:rPr lang="pl-PL" sz="1600" b="1" dirty="0">
                <a:solidFill>
                  <a:srgbClr val="333333"/>
                </a:solidFill>
                <a:latin typeface="Open Sans" panose="020B0606030504020204" pitchFamily="34" charset="0"/>
              </a:rPr>
              <a:t>.  [Obowiązek uwzględnienia wniosku o wykonywanie pracy w systemie przerywanego czasu pracy, ruchomego czasu pracy lub w indywidualnym rozkładzie czasu pracy] </a:t>
            </a:r>
          </a:p>
          <a:p>
            <a:pPr marL="0" indent="0" algn="l">
              <a:buNone/>
            </a:pPr>
            <a:r>
              <a:rPr lang="pl-PL" sz="1100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§  1. </a:t>
            </a:r>
            <a:r>
              <a:rPr lang="pl-PL" sz="11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Pracodawca jest obowiązany uwzględnić wniosek: </a:t>
            </a:r>
            <a:endParaRPr lang="pl-PL" sz="1600" b="0" i="0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4) pracownika będącego osobą z niepełnosprawnością potwierdzoną orzeczeniem zgodnie z przepisami ustawy z dnia 27 sierpnia 1997 r. o rehabilitacji zawodowej i społecznej oraz zatrudnianiu osób niepełnosprawnych.”</a:t>
            </a: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endParaRPr lang="pl-PL" sz="1600" dirty="0">
              <a:effectLst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endParaRPr lang="pl-PL" sz="1600" dirty="0"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 dirty="0">
                <a:effectLst/>
                <a:ea typeface="Times New Roman" panose="02020603050405020304" pitchFamily="18" charset="0"/>
              </a:rPr>
              <a:t>Art. 67(19</a:t>
            </a:r>
            <a:r>
              <a:rPr lang="pl-PL" sz="1600">
                <a:effectLst/>
                <a:ea typeface="Times New Roman" panose="02020603050405020304" pitchFamily="18" charset="0"/>
              </a:rPr>
              <a:t>) </a:t>
            </a:r>
          </a:p>
          <a:p>
            <a:pPr marL="0" indent="0" algn="just">
              <a:lnSpc>
                <a:spcPct val="112000"/>
              </a:lnSpc>
              <a:spcBef>
                <a:spcPts val="0"/>
              </a:spcBef>
              <a:buNone/>
            </a:pPr>
            <a:r>
              <a:rPr lang="pl-PL" sz="1600">
                <a:effectLst/>
                <a:ea typeface="Times New Roman" panose="02020603050405020304" pitchFamily="18" charset="0"/>
              </a:rPr>
              <a:t>§  </a:t>
            </a:r>
            <a:r>
              <a:rPr lang="pl-PL" sz="1600" dirty="0">
                <a:effectLst/>
                <a:ea typeface="Times New Roman" panose="02020603050405020304" pitchFamily="18" charset="0"/>
              </a:rPr>
              <a:t>6. 	Pracodawca jest obowiązany uwzględnić wniosek pracownika, o którym mowa w art. 1421 § 1 pkt 2, 3 i 4, pracownicy w ciąży, pracownika wychowującego dziecko do ukończenia przez nie 4. roku życia, a także pracownika sprawującego opiekę nad innym członkiem najbliższej rodziny lub inną osobą pozostającą we wspólnym gospodarstwie domowym, posiadającymi orzeczenie o niepełnosprawności albo orzeczenie o znacznym stopniu niepełnosprawności, o wykonywanie pracy zdalnej, chyba że nie jest to możliwe ze względu na organizację pracy lub rodzaj pracy wykonywanej przez pracownika. O przyczynie odmowy uwzględnienia wniosku pracodawca informuje pracownika w postaci papierowej lub elektronicznej w terminie 7 dni roboczych od dnia złożenia wniosku przez pracownika.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CD0ECBC0-DB5D-DE65-A95F-41B98FC71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b="1" dirty="0">
                <a:solidFill>
                  <a:schemeClr val="accent5">
                    <a:lumMod val="50000"/>
                  </a:schemeClr>
                </a:solidFill>
              </a:rPr>
              <a:t>PROPOZYCJE ZMIAN</a:t>
            </a:r>
            <a:br>
              <a:rPr lang="pl-PL" sz="24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400" dirty="0">
                <a:solidFill>
                  <a:schemeClr val="accent5">
                    <a:lumMod val="50000"/>
                  </a:schemeClr>
                </a:solidFill>
              </a:rPr>
              <a:t>Szczególne uprawnienia pracownicze</a:t>
            </a:r>
            <a:endParaRPr lang="pl-PL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595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8"/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pl-PL" sz="2933" b="1" dirty="0">
                <a:solidFill>
                  <a:schemeClr val="accent5">
                    <a:lumMod val="75000"/>
                  </a:schemeClr>
                </a:solidFill>
              </a:rPr>
              <a:t>Szczególne uprawnienia pracodawców osób z niepełnosprawnościami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5" name="Google Shape;245;p18"/>
          <p:cNvSpPr txBox="1">
            <a:spLocks noGrp="1"/>
          </p:cNvSpPr>
          <p:nvPr>
            <p:ph type="body" idx="1"/>
          </p:nvPr>
        </p:nvSpPr>
        <p:spPr>
          <a:xfrm>
            <a:off x="415600" y="162830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Font typeface="+mj-lt"/>
              <a:buAutoNum type="arabicPeriod"/>
            </a:pPr>
            <a:r>
              <a:rPr lang="pl" b="1" dirty="0"/>
              <a:t>Obniżenie wskaźnika zatrudnienia</a:t>
            </a:r>
            <a:endParaRPr b="1" dirty="0"/>
          </a:p>
          <a:p>
            <a:pPr marL="0" indent="0">
              <a:lnSpc>
                <a:spcPct val="107916"/>
              </a:lnSpc>
              <a:spcBef>
                <a:spcPts val="1600"/>
              </a:spcBef>
              <a:buNone/>
            </a:pPr>
            <a:r>
              <a:rPr lang="pl-PL" sz="2000" b="1" dirty="0"/>
              <a:t>Ustawa z dnia 27 sierpnia 1997 r. o rehabilitacji zawodowej i społecznej oraz zatrudnianiu osób niepełnosprawnych (</a:t>
            </a:r>
            <a:r>
              <a:rPr lang="pl-PL" sz="2000" b="1" dirty="0" err="1"/>
              <a:t>t.j</a:t>
            </a:r>
            <a:r>
              <a:rPr lang="pl-PL" sz="2000" b="1" dirty="0"/>
              <a:t>. Dz. U. z 2023 r. poz. 100 z </a:t>
            </a:r>
            <a:r>
              <a:rPr lang="pl-PL" sz="2000" b="1" dirty="0" err="1"/>
              <a:t>późn</a:t>
            </a:r>
            <a:r>
              <a:rPr lang="pl-PL" sz="2000" b="1" dirty="0"/>
              <a:t>. zm.).</a:t>
            </a:r>
          </a:p>
          <a:p>
            <a:pPr marL="0" indent="0">
              <a:lnSpc>
                <a:spcPct val="107916"/>
              </a:lnSpc>
              <a:spcBef>
                <a:spcPts val="1600"/>
              </a:spcBef>
              <a:buNone/>
            </a:pPr>
            <a:r>
              <a:rPr lang="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21. 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Pracodawca zatrudniający co najmniej 25 pracowników w przeliczeniu na pełny wymiar czasu pracy jest obowiązany, z zastrzeżeniem ust. 2–5 i art. 22, dokonywać miesięcznych wpłat na Fundusz, w wysokości kwoty stanowiącej iloczyn </a:t>
            </a:r>
            <a:r>
              <a:rPr lang="pl-P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przeciętnego wynagrodzenia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liczby pracowników odpowiadającej różnicy między zatrudnieniem zapewniającym osiągnięcie wskaźnika zatrudnienia osób z niepełnosprawnościami w wysokości </a:t>
            </a:r>
            <a:r>
              <a:rPr lang="pl-PL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4% 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rzeczywistym zatrudnieniem osób z niepełnosprawnościami.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970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61745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l-PL" b="1" dirty="0"/>
              <a:t>Artykuł </a:t>
            </a:r>
            <a:r>
              <a:rPr lang="en-US" b="1" dirty="0"/>
              <a:t>27</a:t>
            </a:r>
            <a:br>
              <a:rPr lang="pl-PL" b="1" dirty="0"/>
            </a:br>
            <a:r>
              <a:rPr lang="pl-PL" b="1" dirty="0"/>
              <a:t>Konwencji ONZ o prawach osób niepełnosprawnych</a:t>
            </a:r>
            <a:br>
              <a:rPr lang="pl-PL" b="1" dirty="0"/>
            </a:br>
            <a:r>
              <a:rPr lang="en-US" b="1" dirty="0"/>
              <a:t>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500603"/>
            <a:ext cx="10515600" cy="39936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dirty="0"/>
              <a:t>1. Państwa Strony uznają prawo osób niepełnosprawnych do pracy, na zasadzie równości z innymi osobami; obejmuje to </a:t>
            </a:r>
            <a:r>
              <a:rPr lang="pl-PL" b="1" dirty="0"/>
              <a:t>prawo do możliwości zarabiania na życie poprzez pracę swobodnie wybraną lub przyjętą na rynku pracy oraz w otwartym, integracyjnym i dostępnym dla osób niepełnosprawnych środowisku pracy</a:t>
            </a:r>
            <a:r>
              <a:rPr lang="pl-PL" dirty="0"/>
              <a:t>. Państwa Strony będą chronić i popierać realizację prawa do pracy, również tych osób, które staną się niepełnosprawne w okresie zatrudnienia, poprzez podjęcie odpowiednich kroków, w tym na drodze ustawodawczej, między innymi w celu: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(a) </a:t>
            </a:r>
            <a:r>
              <a:rPr lang="pl-PL" b="1" dirty="0"/>
              <a:t>zakazania dyskryminacji ze względu na niepełnosprawność </a:t>
            </a:r>
            <a:r>
              <a:rPr lang="pl-PL" dirty="0"/>
              <a:t>w odniesieniu do wszelkich kwestii dotyczących wszystkich form zatrudnienia, w tym warunków rekrutacji, przyjmowania do pracy i zatrudnienia, kontynuacji zatrudnienia, awansu zawodowego oraz bezpiecznych i higienicznych warunków pracy,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(b) ochrony praw osób niepełnosprawnych, na zasadzie równości z innymi osobami, do sprawiedliwych i korzystnych warunków pracy, w tym do równych szans i jednakowego wynagrodzenia za pracę jednakowej wartości, bezpiecznych i higienicznych warunków pracy, włączając w to ochronę przed molestowaniem i zadośćuczynienie za doznane krzywdy,</a:t>
            </a:r>
          </a:p>
        </p:txBody>
      </p:sp>
      <p:sp>
        <p:nvSpPr>
          <p:cNvPr id="4" name="Google Shape;134;p2">
            <a:extLst>
              <a:ext uri="{FF2B5EF4-FFF2-40B4-BE49-F238E27FC236}">
                <a16:creationId xmlns:a16="http://schemas.microsoft.com/office/drawing/2014/main" id="{37B2E116-AE3B-C18A-84D9-7B08E900E8B5}"/>
              </a:ext>
            </a:extLst>
          </p:cNvPr>
          <p:cNvSpPr txBox="1">
            <a:spLocks/>
          </p:cNvSpPr>
          <p:nvPr/>
        </p:nvSpPr>
        <p:spPr>
          <a:xfrm>
            <a:off x="415600" y="566800"/>
            <a:ext cx="11360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Wsparcie w aktywności zawodowej i zatrudnieniu </a:t>
            </a:r>
            <a:b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zgodne z Konwencją o prawach osób niepełnosprawnych </a:t>
            </a:r>
            <a:r>
              <a:rPr lang="pl" sz="3333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89872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457189">
              <a:buFont typeface="+mj-lt"/>
              <a:buAutoNum type="arabicPeriod" startAt="2"/>
            </a:pPr>
            <a:r>
              <a:rPr lang="pl" b="1" dirty="0"/>
              <a:t>Obniżenie wpłat na PFRON</a:t>
            </a:r>
            <a:endParaRPr b="1" dirty="0"/>
          </a:p>
          <a:p>
            <a:pPr marL="0" indent="0">
              <a:lnSpc>
                <a:spcPct val="107916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pl-PL" sz="2000" b="1" dirty="0"/>
              <a:t>Ustawa z dnia 27 sierpnia 1997 r. o rehabilitacji zawodowej i społecznej oraz zatrudnianiu osób niepełnosprawnych (</a:t>
            </a:r>
            <a:r>
              <a:rPr lang="pl-PL" sz="2000" b="1" dirty="0" err="1"/>
              <a:t>t.j</a:t>
            </a:r>
            <a:r>
              <a:rPr lang="pl-PL" sz="2000" b="1" dirty="0"/>
              <a:t>. Dz. U. z 2023 r. poz. 100 z </a:t>
            </a:r>
            <a:r>
              <a:rPr lang="pl-PL" sz="2000" b="1" dirty="0" err="1"/>
              <a:t>późn</a:t>
            </a:r>
            <a:r>
              <a:rPr lang="pl-PL" sz="2000" b="1" dirty="0"/>
              <a:t>. zm.).</a:t>
            </a:r>
          </a:p>
          <a:p>
            <a:pPr marL="0" indent="0">
              <a:lnSpc>
                <a:spcPct val="107916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22. </a:t>
            </a:r>
            <a: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Wpłaty na Fundusz, o których mowa w art. 21, ulegają obniżeniu z tytułu zakupu produkcji albo usługi, z wyłączeniem handlu, odpowiednio wytworzonej lub świadczonej przez pracodawcę zatrudniającego co najmniej 25 pracowników w przeliczeniu na pełny wymiar czasu pracy, który osiąga wskaźnik zatrudnienia osób z niepełnosprawnościami zaliczonych do znacznego stopnia niepełnosprawności lub umiarkowanego stopnia niepełnosprawności, w odniesieniu do których orzeczono chorobę psychiczną, upośledzenie umysłowe, całościowe zaburzenia rozwojowe lub epilepsję – w wysokości co najmniej 30%, zwanego dalej „sprzedającym”.</a:t>
            </a:r>
          </a:p>
          <a:p>
            <a:pPr marL="0" indent="0">
              <a:lnSpc>
                <a:spcPct val="107916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pl-PL" sz="20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Proponowana zmiana:</a:t>
            </a:r>
            <a:endParaRPr lang="pl-PL" sz="2000" dirty="0">
              <a:solidFill>
                <a:schemeClr val="accent4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789">
              <a:lnSpc>
                <a:spcPct val="107916"/>
              </a:lnSpc>
              <a:spcBef>
                <a:spcPts val="1067"/>
              </a:spcBef>
              <a:buClr>
                <a:schemeClr val="dk1"/>
              </a:buClr>
              <a:buSzPts val="1500"/>
              <a:buFont typeface="Calibri"/>
              <a:buAutoNum type="arabicParenR"/>
            </a:pPr>
            <a:r>
              <a:rPr lang="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Wyłączenie sektora publicznego z możliwości obniżenia wpłat na Fundusz z tytułu zakupu produkcji lub usługi.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789">
              <a:lnSpc>
                <a:spcPct val="107916"/>
              </a:lnSpc>
              <a:buClr>
                <a:schemeClr val="dk1"/>
              </a:buClr>
              <a:buSzPts val="1500"/>
              <a:buFont typeface="Calibri"/>
              <a:buAutoNum type="arabicParenR"/>
            </a:pPr>
            <a:r>
              <a:rPr lang="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Zmiana katalogu niepełnosprawności w art. 22.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244;p18">
            <a:extLst>
              <a:ext uri="{FF2B5EF4-FFF2-40B4-BE49-F238E27FC236}">
                <a16:creationId xmlns:a16="http://schemas.microsoft.com/office/drawing/2014/main" id="{1D569DBE-58EA-9F24-C4DF-882C6FFF6590}"/>
              </a:ext>
            </a:extLst>
          </p:cNvPr>
          <p:cNvSpPr txBox="1">
            <a:spLocks/>
          </p:cNvSpPr>
          <p:nvPr/>
        </p:nvSpPr>
        <p:spPr>
          <a:xfrm>
            <a:off x="415600" y="384367"/>
            <a:ext cx="11360800" cy="12376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75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pl-PL" sz="3700" b="1" dirty="0">
                <a:solidFill>
                  <a:schemeClr val="accent5">
                    <a:lumMod val="75000"/>
                  </a:schemeClr>
                </a:solidFill>
              </a:rPr>
              <a:t>PROPOZYCJE ZMIAN </a:t>
            </a:r>
            <a:b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Szczególne uprawnienia pracodawców osób z niepełnosprawnościami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50005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62500" lnSpcReduction="20000"/>
          </a:bodyPr>
          <a:lstStyle/>
          <a:p>
            <a:pPr marL="0" indent="0">
              <a:buNone/>
            </a:pPr>
            <a:r>
              <a:rPr lang="pl-PL" b="1" dirty="0"/>
              <a:t>3. Status zakładu pracy chronionej</a:t>
            </a:r>
            <a:endParaRPr b="1" dirty="0"/>
          </a:p>
          <a:p>
            <a:pPr marL="0" indent="0">
              <a:lnSpc>
                <a:spcPct val="107916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pl-PL" sz="2000" b="1" dirty="0"/>
              <a:t>Ustawa z dnia 27 sierpnia 1997 r. o rehabilitacji zawodowej i społecznej oraz zatrudnianiu osób niepełnosprawnych (</a:t>
            </a:r>
            <a:r>
              <a:rPr lang="pl-PL" sz="2000" b="1" dirty="0" err="1"/>
              <a:t>t.j</a:t>
            </a:r>
            <a:r>
              <a:rPr lang="pl-PL" sz="2000" b="1" dirty="0"/>
              <a:t>. Dz. U. z 2023 r. poz. 100 z </a:t>
            </a:r>
            <a:r>
              <a:rPr lang="pl-PL" sz="2000" b="1" dirty="0" err="1"/>
              <a:t>późn</a:t>
            </a:r>
            <a:r>
              <a:rPr lang="pl-PL" sz="2000" b="1" dirty="0"/>
              <a:t>. zm.).</a:t>
            </a:r>
          </a:p>
          <a:p>
            <a:pPr marL="0" indent="0">
              <a:lnSpc>
                <a:spcPct val="107916"/>
              </a:lnSpc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endParaRPr lang="pl-PL" sz="2000" b="1" dirty="0"/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28 1. Pracodawca </a:t>
            </a:r>
            <a:r>
              <a:rPr lang="pl-PL" sz="2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będący podmiotem wymienionym w art. 4 ustawy z dnia 11 września 2019 r. - Prawo zamówień publicznych (Dz. U. z 2022 r. poz. 1710, 1812, 1933 i 2185 oraz z 2023 r. poz. 412 i 825), przedsiębiorstwem społecznym w rozumieniu art. 3 ustawy z dnia 7 lipca 2022 r. o ekonomii społecznej lub organizacją pozarządową lub podmiotem wymienionym w art. 3 ust. 3 ustawy z dnia 24 kwietnia 2003 r. o działalności pożytku publicznego i o wolontariacie (Dz. U. z 2023 r. poz. 571)</a:t>
            </a: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prowadzącym działalność gospodarczą przez okres co najmniej 12 miesięcy, zatrudniającym nie mniej niż 25 pracowników w przeliczeniu na pełny wymiar czasu pracy, uzyskuje status pracodawcy prowadzącego zakład pracy chronionej, jeżeli: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wskaźnik zatrudnienia osób z niepełnosprawnościami przez okres co najmniej 6 miesięcy wynosi co najmniej: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50%, a w tym co najmniej 20% ogółu zatrudnionych stanowią osoby zaliczone do znacznego lub umiarkowanego stopnia niepełnosprawności albo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30% niewidomych, osób z niepełnosprawnością psychospołeczną lub osób z niepełnosprawnością intelektualną zaliczonych do znacznego albo umiarkowanego stopnia niepełnosprawności;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obiekty i pomieszczenia użytkowane przez zakład pracy: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odpowiadają przepisom i zasadom bezpieczeństwa i higieny pracy,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uwzględniają potrzeby osób z niepełnosprawnościami w zakresie przystosowania stanowisk pracy, pomieszczeń higienicznosanitarnych i ciągów komunikacyjnych oraz spełniają wymagania dostępności do nich,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jest zapewniona doraźna i specjalistyczna opieka medyczna, poradnictwo i usługi rehabilitacyjne;</a:t>
            </a:r>
          </a:p>
          <a:p>
            <a:pPr marL="0" indent="0">
              <a:lnSpc>
                <a:spcPct val="107916"/>
              </a:lnSpc>
              <a:buClr>
                <a:schemeClr val="dk1"/>
              </a:buClr>
              <a:buSzPts val="1100"/>
              <a:buNone/>
            </a:pPr>
            <a:r>
              <a:rPr lang="pl-PL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wystąpi z wnioskiem o przyznanie statusu pracodawcy prowadzącego zakład pracy chronionej.</a:t>
            </a:r>
          </a:p>
        </p:txBody>
      </p:sp>
      <p:sp>
        <p:nvSpPr>
          <p:cNvPr id="2" name="Google Shape;244;p18">
            <a:extLst>
              <a:ext uri="{FF2B5EF4-FFF2-40B4-BE49-F238E27FC236}">
                <a16:creationId xmlns:a16="http://schemas.microsoft.com/office/drawing/2014/main" id="{4923E849-DC16-E841-EFC3-BC97B17083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pl-PL" sz="2933" b="1" dirty="0">
                <a:solidFill>
                  <a:schemeClr val="accent5">
                    <a:lumMod val="75000"/>
                  </a:schemeClr>
                </a:solidFill>
              </a:rPr>
              <a:t>Szczególne uprawnienia pracodawców osób z niepełnosprawnościami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53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b="1" dirty="0"/>
              <a:t>Ustawa z dnia 27 sierpnia 1997 r. o rehabilitacji zawodowej i społecznej oraz zatrudnianiu osób niepełnosprawnych (</a:t>
            </a:r>
            <a:r>
              <a:rPr lang="pl-PL" sz="2000" b="1" dirty="0" err="1"/>
              <a:t>t.j</a:t>
            </a:r>
            <a:r>
              <a:rPr lang="pl-PL" sz="2000" b="1" dirty="0"/>
              <a:t>. Dz. U. z 2023 r. poz. 100 z </a:t>
            </a:r>
            <a:r>
              <a:rPr lang="pl-PL" sz="2000" b="1" dirty="0" err="1"/>
              <a:t>późn</a:t>
            </a:r>
            <a:r>
              <a:rPr lang="pl-PL" sz="2000" b="1" dirty="0"/>
              <a:t>. zm.).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b="1" dirty="0">
                <a:solidFill>
                  <a:srgbClr val="333333"/>
                </a:solidFill>
              </a:rPr>
              <a:t>Art.  26a.  [Dofinansowanie do wynagrodzenia pracownika niepełnosprawnego]</a:t>
            </a:r>
          </a:p>
          <a:p>
            <a:pPr marL="0" indent="0">
              <a:lnSpc>
                <a:spcPct val="165000"/>
              </a:lnSpc>
              <a:spcBef>
                <a:spcPts val="1467"/>
              </a:spcBef>
              <a:buSzPct val="162162"/>
              <a:buNone/>
            </a:pPr>
            <a:r>
              <a:rPr lang="pl" sz="1600" strike="sngStrike" dirty="0">
                <a:solidFill>
                  <a:schemeClr val="dk1"/>
                </a:solidFill>
              </a:rPr>
              <a:t>1b. </a:t>
            </a:r>
            <a:r>
              <a:rPr lang="pl-PL" sz="1600" strike="sngStrike" dirty="0">
                <a:solidFill>
                  <a:schemeClr val="dk1"/>
                </a:solidFill>
              </a:rPr>
              <a:t>Kwoty, o których mowa w ust. 1, w odniesieniu do osób niepełnosprawnych, którym orzeczono chorobę psychiczną, upośledzenie umysłowe, całościowe zaburzenia rozwojowe lub epilepsję oraz niewidomych, zwiększa się o:</a:t>
            </a:r>
          </a:p>
          <a:p>
            <a:pPr marL="0" indent="0">
              <a:lnSpc>
                <a:spcPct val="165000"/>
              </a:lnSpc>
              <a:spcBef>
                <a:spcPts val="1467"/>
              </a:spcBef>
              <a:buSzPct val="162162"/>
              <a:buNone/>
            </a:pPr>
            <a:r>
              <a:rPr lang="pl-PL" sz="1600" strike="sngStrike" dirty="0">
                <a:solidFill>
                  <a:schemeClr val="dk1"/>
                </a:solidFill>
              </a:rPr>
              <a:t>1)	1200 zł w przypadku osób niepełnosprawnych zaliczonych do znacznego stopnia niepełnosprawności;</a:t>
            </a:r>
          </a:p>
          <a:p>
            <a:pPr marL="0" indent="0">
              <a:lnSpc>
                <a:spcPct val="165000"/>
              </a:lnSpc>
              <a:spcBef>
                <a:spcPts val="1467"/>
              </a:spcBef>
              <a:buSzPct val="162162"/>
              <a:buNone/>
            </a:pPr>
            <a:r>
              <a:rPr lang="pl-PL" sz="1600" strike="sngStrike" dirty="0">
                <a:solidFill>
                  <a:schemeClr val="dk1"/>
                </a:solidFill>
              </a:rPr>
              <a:t>2)	900 zł w przypadku osób niepełnosprawnych zaliczonych do umiarkowanego stopnia niepełnosprawności;</a:t>
            </a:r>
          </a:p>
          <a:p>
            <a:pPr marL="0" indent="0">
              <a:lnSpc>
                <a:spcPct val="165000"/>
              </a:lnSpc>
              <a:spcBef>
                <a:spcPts val="1467"/>
              </a:spcBef>
              <a:buSzPct val="162162"/>
              <a:buNone/>
            </a:pPr>
            <a:r>
              <a:rPr lang="pl-PL" sz="1600" strike="sngStrike" dirty="0">
                <a:solidFill>
                  <a:schemeClr val="dk1"/>
                </a:solidFill>
              </a:rPr>
              <a:t>3)	600 zł w przypadku osób niepełnosprawnych zaliczonych do lekkiego stopnia niepełnosprawności.</a:t>
            </a:r>
          </a:p>
          <a:p>
            <a:pPr marL="0" indent="0">
              <a:lnSpc>
                <a:spcPct val="165000"/>
              </a:lnSpc>
              <a:spcBef>
                <a:spcPts val="1467"/>
              </a:spcBef>
              <a:buSzPct val="162162"/>
              <a:buNone/>
            </a:pPr>
            <a:r>
              <a:rPr lang="pl" sz="1600" b="1" dirty="0">
                <a:solidFill>
                  <a:srgbClr val="000000"/>
                </a:solidFill>
              </a:rPr>
              <a:t>Proponowana zmiana: </a:t>
            </a:r>
            <a:r>
              <a:rPr lang="pl" sz="1600" dirty="0">
                <a:solidFill>
                  <a:srgbClr val="000000"/>
                </a:solidFill>
              </a:rPr>
              <a:t>Usunięcie przepisu i przesunięcie funduszy, które były na to przeznaczone, na racjonalne usprawnienia, np. trener pracy (na podstawie indywidualnych zgłoszeń osób z niepełnosprawnościami), kierowane do pracownika i pracodawcy ( w tym także refundacja związana np. z absencją w pracy czy mniejsza wydajnością pracownika w okresie).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Google Shape;244;p18">
            <a:extLst>
              <a:ext uri="{FF2B5EF4-FFF2-40B4-BE49-F238E27FC236}">
                <a16:creationId xmlns:a16="http://schemas.microsoft.com/office/drawing/2014/main" id="{65DD9189-71D4-B43F-644C-AA252EBB47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384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PROPOZYCJE ZMIAN </a:t>
            </a:r>
            <a:br>
              <a:rPr lang="pl-PL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pl-PL" sz="2933" b="1" dirty="0">
                <a:solidFill>
                  <a:schemeClr val="accent5">
                    <a:lumMod val="75000"/>
                  </a:schemeClr>
                </a:solidFill>
              </a:rPr>
              <a:t>Szczególne uprawnienia pracodawców osób z niepełnosprawnościami</a:t>
            </a: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415600" y="105327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lnSpc>
                <a:spcPct val="150000"/>
              </a:lnSpc>
              <a:spcAft>
                <a:spcPts val="1467"/>
              </a:spcAft>
              <a:buSzPct val="81481"/>
            </a:pPr>
            <a:r>
              <a:rPr lang="pl-PL" sz="2133" b="1" dirty="0">
                <a:solidFill>
                  <a:srgbClr val="333333"/>
                </a:solidFill>
                <a:latin typeface="+mn-lt"/>
              </a:rPr>
              <a:t>Zwrot kosztów zatrudnienia lub szkolenia pracowników pomagających pracownikowi z niepełnosprawnością</a:t>
            </a:r>
            <a:endParaRPr lang="pl-PL" sz="2000" dirty="0"/>
          </a:p>
        </p:txBody>
      </p:sp>
      <p:sp>
        <p:nvSpPr>
          <p:cNvPr id="287" name="Google Shape;287;p25"/>
          <p:cNvSpPr txBox="1">
            <a:spLocks noGrp="1"/>
          </p:cNvSpPr>
          <p:nvPr>
            <p:ph type="body" idx="1"/>
          </p:nvPr>
        </p:nvSpPr>
        <p:spPr>
          <a:xfrm>
            <a:off x="415600" y="1642024"/>
            <a:ext cx="11360800" cy="52159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lnSpc>
                <a:spcPct val="10000"/>
              </a:lnSpc>
              <a:buClr>
                <a:schemeClr val="dk1"/>
              </a:buClr>
              <a:buSzPts val="1100"/>
              <a:buNone/>
            </a:pPr>
            <a:r>
              <a:rPr lang="pl-PL" sz="1600" b="1" dirty="0">
                <a:solidFill>
                  <a:srgbClr val="333333"/>
                </a:solidFill>
              </a:rPr>
              <a:t>Art.  26d. </a:t>
            </a:r>
            <a:r>
              <a:rPr lang="pl-PL" sz="1600" dirty="0">
                <a:solidFill>
                  <a:srgbClr val="333333"/>
                </a:solidFill>
              </a:rPr>
              <a:t>1. Pracodawca, który zatrudnia pracownika niepełnosprawnego, może otrzymać ze środków Funduszu zwrot:</a:t>
            </a:r>
          </a:p>
          <a:p>
            <a:pPr indent="-406390">
              <a:lnSpc>
                <a:spcPct val="10000"/>
              </a:lnSpc>
              <a:spcBef>
                <a:spcPts val="1467"/>
              </a:spcBef>
              <a:buClr>
                <a:srgbClr val="333333"/>
              </a:buClr>
              <a:buSzPts val="1200"/>
              <a:buAutoNum type="arabicParenR"/>
            </a:pPr>
            <a:r>
              <a:rPr lang="pl-PL" sz="1600" dirty="0">
                <a:solidFill>
                  <a:srgbClr val="333333"/>
                </a:solidFill>
              </a:rPr>
              <a:t>miesięcznych kosztów zatrudnienia pracowników pomagających pracownikowi niepełnosprawnemu w pracy,</a:t>
            </a:r>
          </a:p>
          <a:p>
            <a:pPr indent="-406390">
              <a:lnSpc>
                <a:spcPct val="120000"/>
              </a:lnSpc>
              <a:buClr>
                <a:srgbClr val="333333"/>
              </a:buClr>
              <a:buSzPts val="1200"/>
              <a:buAutoNum type="arabicParenR"/>
            </a:pPr>
            <a:r>
              <a:rPr lang="pl-PL" sz="1600" dirty="0">
                <a:solidFill>
                  <a:srgbClr val="333333"/>
                </a:solidFill>
              </a:rPr>
              <a:t>kosztów szkolenia tych pracowników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dirty="0">
                <a:solidFill>
                  <a:srgbClr val="333333"/>
                </a:solidFill>
              </a:rPr>
              <a:t>- w zakresie czynności ułatwiających komunikowanie się z otoczeniem, a także czynności niemożliwych lub trudnych do samodzielnego wykonania przez pracownika niepełnosprawnego na stanowisku pracy.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b="1" dirty="0">
                <a:solidFill>
                  <a:srgbClr val="333333"/>
                </a:solidFill>
              </a:rPr>
              <a:t>1a. Pracodawca, na wniosek pracownika będącego osobą z niepełnosprawnością, w ramach racjonalnego usprawnienia, wyznacza pracownika pomagającego pracownikowi z niepełnosprawnością w pracy w zakresie czynności ułatwiających komunikowanie się z otoczeniem, a także czynności niemożliwych lub trudnych do samodzielnego wykonania przez pracownika z niepełnosprawnością na stanowisku pracy.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b="1" dirty="0">
                <a:solidFill>
                  <a:srgbClr val="333333"/>
                </a:solidFill>
              </a:rPr>
              <a:t>1b. Pracodawca po uzgodnieniu z pracownikiem będącym osobą z niepełnosprawnością określa sposób i zasady wykonywania czynności, o których mowa w ust. 1a.</a:t>
            </a:r>
            <a:r>
              <a:rPr lang="pl-PL" sz="1600" dirty="0">
                <a:solidFill>
                  <a:srgbClr val="333333"/>
                </a:solidFill>
              </a:rPr>
              <a:t>”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dirty="0">
                <a:solidFill>
                  <a:srgbClr val="333333"/>
                </a:solidFill>
              </a:rPr>
              <a:t>2. Wysokość zwrotu miesięcznych kosztów zatrudnienia pracowników pomagających pracownikowi niepełnosprawnemu w pracy stanowi iloczyn kwoty najniższego wynagrodzenia i ilorazu liczby godzin w miesiącu przeznaczonych wyłącznie na pomoc pracownikowi niepełnosprawnemu i miesięcznej liczby godzin pracy pracownika niepełnosprawnego w miesiącu, z zastrzeżeniem ust. 3.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dirty="0">
                <a:solidFill>
                  <a:srgbClr val="333333"/>
                </a:solidFill>
              </a:rPr>
              <a:t>2a. Zwrot kosztów szkolenia pracowników pomagających pracownikowi niepełnosprawnemu w pracy obejmuje 100% kosztów szkolenia, nie więcej jednak niż równowartość kwoty najniższego wynagrodzenia.</a:t>
            </a:r>
          </a:p>
          <a:p>
            <a:pPr marL="203195" indent="0">
              <a:lnSpc>
                <a:spcPct val="120000"/>
              </a:lnSpc>
              <a:buClr>
                <a:srgbClr val="333333"/>
              </a:buClr>
              <a:buSzPts val="1200"/>
              <a:buNone/>
            </a:pPr>
            <a:r>
              <a:rPr lang="pl-PL" sz="1600" dirty="0">
                <a:solidFill>
                  <a:srgbClr val="333333"/>
                </a:solidFill>
              </a:rPr>
              <a:t>3. Liczba godzin przeznaczonych wyłącznie na pomoc pracownikowi niepełnosprawnemu nie może przekraczać liczby godzin odpowiadającej 20% liczby godzin pracy pracownika w miesiącu.</a:t>
            </a:r>
          </a:p>
        </p:txBody>
      </p:sp>
      <p:sp>
        <p:nvSpPr>
          <p:cNvPr id="2" name="Google Shape;244;p18">
            <a:extLst>
              <a:ext uri="{FF2B5EF4-FFF2-40B4-BE49-F238E27FC236}">
                <a16:creationId xmlns:a16="http://schemas.microsoft.com/office/drawing/2014/main" id="{C65D6436-981A-5D45-FDE9-ECA59F43A96A}"/>
              </a:ext>
            </a:extLst>
          </p:cNvPr>
          <p:cNvSpPr txBox="1">
            <a:spLocks/>
          </p:cNvSpPr>
          <p:nvPr/>
        </p:nvSpPr>
        <p:spPr>
          <a:xfrm>
            <a:off x="415600" y="207289"/>
            <a:ext cx="11360800" cy="11403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7500" lnSpcReduction="1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>
              <a:buSzPct val="111111"/>
            </a:pPr>
            <a:r>
              <a:rPr lang="pl-PL" sz="4100" b="1" dirty="0">
                <a:solidFill>
                  <a:schemeClr val="accent5">
                    <a:lumMod val="75000"/>
                  </a:schemeClr>
                </a:solidFill>
              </a:rPr>
              <a:t>PROPOZYCJE ZMIAN </a:t>
            </a:r>
            <a:b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5">
                    <a:lumMod val="75000"/>
                  </a:schemeClr>
                </a:solidFill>
              </a:rPr>
              <a:t>Szczególne uprawnienia pracodawców osób z niepełnosprawnościami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3AB929B0-8B4B-B300-0228-1B64EE833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55919"/>
            <a:ext cx="11360800" cy="4555200"/>
          </a:xfrm>
        </p:spPr>
        <p:txBody>
          <a:bodyPr/>
          <a:lstStyle/>
          <a:p>
            <a:pPr marL="152396" indent="0">
              <a:buNone/>
            </a:pPr>
            <a:r>
              <a:rPr lang="pl-PL" sz="2400" b="1" dirty="0"/>
              <a:t>Środki Państwowego Funduszu Rehabilitacji Osób Niepełnosprawnych przeznaczone na dofinansowanie adaptacji i dostosowania stanowisk (art. 26 ustawy o rehabilitacji) oraz częściowo na refundację wynagrodzeń pracowników z niepełnosprawnościami (w części podwyższonych kosztów zatrudnienia pracowników za schorzeniami  specjalnymi – uchylenie art. 26a ust. 1b ustawy o rehabilitacji) zasilą fundusz racjonalnych usprawnień / dostępności miejsc pracy. Środki z tego subfunduszu będą dostępne zarówno dla pracodawców, jak i dla pracowników. Powiatowe urzędy pracy są operatorem funduszu, a także świadczą doradztwo w zakresie dostępności miejsc pracy.</a:t>
            </a:r>
          </a:p>
          <a:p>
            <a:pPr>
              <a:buFont typeface="+mj-lt"/>
              <a:buAutoNum type="arabicPeriod"/>
            </a:pPr>
            <a:endParaRPr lang="pl-PL" dirty="0">
              <a:solidFill>
                <a:schemeClr val="tx1"/>
              </a:solidFill>
              <a:latin typeface="+mn-lt"/>
            </a:endParaRPr>
          </a:p>
          <a:p>
            <a:pPr>
              <a:buFont typeface="+mj-lt"/>
              <a:buAutoNum type="arabicPeriod"/>
            </a:pPr>
            <a:endParaRPr lang="pl-PL" sz="2400" dirty="0"/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0889D604-04F4-B1B0-18C4-7264A8CAFDF1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1330017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861022"/>
            <a:ext cx="11513200" cy="4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b="1" dirty="0"/>
              <a:t>Ustawa z dnia 27 sierpnia 1997 r. o rehabilitacji zawodowej i społecznej oraz zatrudnianiu osób niepełnosprawnych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b="1" dirty="0"/>
              <a:t>(</a:t>
            </a:r>
            <a:r>
              <a:rPr lang="pl-PL" sz="1300" b="1" dirty="0" err="1"/>
              <a:t>t.j</a:t>
            </a:r>
            <a:r>
              <a:rPr lang="pl-PL" sz="1300" b="1" dirty="0"/>
              <a:t>. Dz. U. z 2023 r. poz. 100 z </a:t>
            </a:r>
            <a:r>
              <a:rPr lang="pl-PL" sz="1300" b="1" dirty="0" err="1"/>
              <a:t>późn</a:t>
            </a:r>
            <a:r>
              <a:rPr lang="pl-PL" sz="1300" b="1" dirty="0"/>
              <a:t>. zm.).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>
                <a:solidFill>
                  <a:srgbClr val="333333"/>
                </a:solidFill>
              </a:rPr>
              <a:t>Art</a:t>
            </a:r>
            <a:r>
              <a:rPr lang="pl-PL" sz="1300" dirty="0">
                <a:solidFill>
                  <a:srgbClr val="333333"/>
                </a:solidFill>
              </a:rPr>
              <a:t>. 22c. 1. Ze środków Funduszu, na wniosek pracodawcy albo uprawnionej osoby z niepełnosprawnością, pokrywa się koszty dostosowań lub nabycia przedmiotów i usług, które mają na celu zaspokojenie indywidualnych potrzeb osoby z niepełnosprawnością wynikających z niepełnosprawności i są niezbędne do zapewnienia jej uczestnictwa w procesie rekrutacji, odbywania przez nią stażu, przygotowania zawodowego albo praktyk zawodowych lub absolwenckich lub wykonywania przez nią pracy lub samozatrudnienia na równych zasadach z innymi.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2. Koszty, o których mowa w ust. 1, obejmują koszty: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1) dostosowania budynków i pomieszczeń zakładu pracy oraz otaczającej je infrastruktury, w szczególności stanowiska pracy dla osoby z niepełnosprawnością stosownie do potrzeb wynikających z jej niepełnosprawności;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2) dostosowania lub nabycia urządzeń ułatwiających osobie z niepełnosprawnością wykonywanie pracy lub funkcjonowanie w zakładzie pracy;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3) dostosowania pojazdów służbowych do potrzeb wynikających z niepełnosprawności pracownika będącego osobą z niepełnosprawnością;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4) przeszkolenia pracowników w celu podnoszenie świadomości na temat niepełnosprawności;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5) wyposażenia stanowiska pracy;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1300" dirty="0">
                <a:solidFill>
                  <a:srgbClr val="333333"/>
                </a:solidFill>
              </a:rPr>
              <a:t>6) zakupu, autoryzacji i utrzymania sprawności wykorzystywanych przez osobę z niepełnosprawnością urządzeń lub oprogramowania wspomagających lub przystosowanych do potrzeb wynikających z ich niepełnosprawności;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B562B323-BE3D-BA49-021D-9AC805F597CC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855167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861022"/>
            <a:ext cx="11360800" cy="4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(…)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7) usług tłumacza języka migowego lub tłumacza-przewodnika;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8) usług specjalistycznego transportu do i z miejsca, w którym odbywa się proces rekrutacji lub wykonywane są obowiązki pracownicze;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9) specjalistycznych usług wsparcia w udziale w procesie rekrutacyjnym lub wykonywaniu obowiązków związanych z zatrudnieniem, w tym usług zatrudnienia wspomaganego i wsparcia w zarządzaniu zdrowiem psychicznym w pracy;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10) dokonania ustalenia potrzeb wynikających z niepełnosprawności związane z uczestnictwem osoby z niepełnosprawnością w procesie rekrutacji, odbywaniem przez nią stażu, przygotowania zawodowego albo praktyk zawodowych lub absolwenckich lub wykonywaniem przez nią pracy lub samozatrudnienia;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11) innych dostosowań lub nabycia przedmiotów i usług, które mają na celu zaspokojenie indywidualnych potrzeb wynikających z niepełnosprawności pozwalających na podjęcie, wykonywanie lub utrzymanie zatrudnienia.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400" dirty="0">
                <a:solidFill>
                  <a:srgbClr val="333333"/>
                </a:solidFill>
              </a:rPr>
              <a:t>zwiększenie poziomu zatrudnienia osób z niepełnosprawnościami, dokonywanie zwrotu kosztów zgodnie z zasadami udzielania pomocy w ramach zasady de </a:t>
            </a:r>
            <a:r>
              <a:rPr lang="pl-PL" sz="2400" dirty="0" err="1">
                <a:solidFill>
                  <a:srgbClr val="333333"/>
                </a:solidFill>
              </a:rPr>
              <a:t>minimis</a:t>
            </a:r>
            <a:r>
              <a:rPr lang="pl-PL" sz="2400" dirty="0">
                <a:solidFill>
                  <a:srgbClr val="333333"/>
                </a:solidFill>
              </a:rPr>
              <a:t> oraz racjonalne gospodarowanie środkami Funduszu.</a:t>
            </a:r>
            <a:endParaRPr lang="pl-PL" sz="20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3. Finansowania, o którym mowa w ust. 1, może dotyczyć potrzeb osoby z niepełnosprawnością: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1) będącej pracownikiem;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2) odbywającej szkolenie zawodowe, staż, przygotowanie zawodowe albo praktyki zawodowe lub absolwenckie;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3) która otrzymała ofertę zatrudnienia u danego pracodawcy;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4) bezrobotnej lub poszukującej pracy niepozostającej w zatrudnieniu;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5) będącej samozatrudnionym.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B562B323-BE3D-BA49-021D-9AC805F597CC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1035598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861022"/>
            <a:ext cx="11360800" cy="4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47500" lnSpcReduction="20000"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b="1" dirty="0">
                <a:solidFill>
                  <a:srgbClr val="333333"/>
                </a:solidFill>
              </a:rPr>
              <a:t>(…)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dirty="0">
                <a:solidFill>
                  <a:srgbClr val="333333"/>
                </a:solidFill>
              </a:rPr>
              <a:t>4. Finansowanie, o którym mowa w ust. 1, jest przyznawane, gdy osoba z niepełnosprawnością ma niepełnosprawność, która trwa lub prawdopodobnie będzie trwała przez co najmniej 24 miesiące i powoduje ograniczenie lub obniżenie sprawności, które w istotny sposób wpływają na zatrudnienie tej osoby i możliwość wykonywania czynności związanych z pracą lub jej poszukiwaniem.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dirty="0">
                <a:solidFill>
                  <a:srgbClr val="333333"/>
                </a:solidFill>
              </a:rPr>
              <a:t>5. Finansowanie, o którym mowa w ust. 1, jest przyznawane przez starostę na warunkach i w wysokości określonych umową zawartą z wnioskodawcą, z tym że zwrotowi nie podlegają koszty, o których mowa w ust. 2 pkt 1-6, poniesione przez wnioskodawcę przed dniem podpisania umowy.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dirty="0">
                <a:solidFill>
                  <a:srgbClr val="333333"/>
                </a:solidFill>
              </a:rPr>
              <a:t>6. Umowy z pracodawcą, którym jest starosta, zawiera Prezes Urzędu do spraw Osób z Niepełnosprawnościami.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dirty="0">
                <a:solidFill>
                  <a:srgbClr val="333333"/>
                </a:solidFill>
              </a:rPr>
              <a:t>zwiększenie poziomu zatrudnienia osób z niepełnosprawnościami, dokonywanie zwrotu kosztów zgodnie z zasadami udzielania pomocy w ramach zasady de </a:t>
            </a:r>
            <a:r>
              <a:rPr lang="pl-PL" sz="2000" dirty="0" err="1">
                <a:solidFill>
                  <a:srgbClr val="333333"/>
                </a:solidFill>
              </a:rPr>
              <a:t>minimis</a:t>
            </a:r>
            <a:r>
              <a:rPr lang="pl-PL" sz="2000" dirty="0">
                <a:solidFill>
                  <a:srgbClr val="333333"/>
                </a:solidFill>
              </a:rPr>
              <a:t> oraz racjonalne gospodarowanie środkami Funduszu.</a:t>
            </a:r>
            <a:endParaRPr lang="pl-PL" sz="20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7. Finansowanie nie może przekraczać: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1) w odniesieniu do kosztów, o których mowa w ust. 2 pkt 1-3 - kwoty dwudziestokrotnego przeciętnego wynagrodzenia za każde dostosowane stanowisko pracy osoby z niepełnosprawnością;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2) w odniesieniu do kosztów, o których mowa w ust. 2 pkt 4 i 10 - kwoty czterokrotnego przeciętnego wynagrodzenia rocznie;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3) w odniesieniu do kosztów, o których mowa w ust. 2 pkt 5-9 - kwoty piętnastokrotnego przeciętnego wynagrodzenia rocznie na każdą osobę z niepełnosprawnością;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4) w odniesieniu do kosztów, o których mowa w ust. 2 pkt 10 - kwoty dwukrotnego przeciętnego wynagrodzenia rocznie na każdą osobę z niepełnosprawnością;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5) w odniesieniu do kosztów, o których mowa w ust. 2 pkt 11 - kwoty piętnastokrotnego przeciętnego wynagrodzenia rocznie na każdą osobę z niepełnosprawnością.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8. Przewodniczący Komitetu do spraw Osób z Niepełnosprawnościami określi, w drodze rozporządzenia: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1) tryb postępowania w sprawach udzielania finansowania, o którym mowa w ust. 1;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2) wzór wniosku i elementy umowy oraz dokumentację niezbędną do zwrotu kosztów, o których mowa w ust. 1;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3) sposób i terminy rozpatrywania wniosków, o których mowa w ust. 1;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4) formy zabezpieczenia zwrotu otrzymanych środków w przypadku niedotrzymania warunków umowy dotyczących ich przyznania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- mając na względzie zwiększenie poziomu zatrudnienia osób z niepełnosprawnościami, dokonywanie zwrotu kosztów zgodnie z zasadami udzielania pomocy w ramach zasady de </a:t>
            </a:r>
            <a:r>
              <a:rPr lang="pl-PL" sz="2300" dirty="0" err="1">
                <a:solidFill>
                  <a:srgbClr val="333333"/>
                </a:solidFill>
              </a:rPr>
              <a:t>minimis</a:t>
            </a:r>
            <a:r>
              <a:rPr lang="pl-PL" sz="2300" dirty="0">
                <a:solidFill>
                  <a:srgbClr val="333333"/>
                </a:solidFill>
              </a:rPr>
              <a:t> oraz racjonalne gospodarowanie środkami Funduszu.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B562B323-BE3D-BA49-021D-9AC805F597CC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1518920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872343"/>
            <a:ext cx="11360800" cy="486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b="1" dirty="0"/>
              <a:t>Ustawa z dnia 27 sierpnia 1997 r. o rehabilitacji zawodowej i społecznej oraz zatrudnianiu osób niepełnosprawnych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000" b="1" dirty="0"/>
              <a:t>(</a:t>
            </a:r>
            <a:r>
              <a:rPr lang="pl-PL" sz="2000" b="1" dirty="0" err="1"/>
              <a:t>t.j</a:t>
            </a:r>
            <a:r>
              <a:rPr lang="pl-PL" sz="2000" b="1" dirty="0"/>
              <a:t>. Dz. U. z 2023 r. poz. 100 z </a:t>
            </a:r>
            <a:r>
              <a:rPr lang="pl-PL" sz="2000" b="1" dirty="0" err="1"/>
              <a:t>późn</a:t>
            </a:r>
            <a:r>
              <a:rPr lang="pl-PL" sz="2000" b="1" dirty="0"/>
              <a:t>. zm.).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Art. 22d. 1. Finansowanie, o którym mowa w art. 22c ust. 1 pkt 6-11, jest przyznawane osobie z niepełnosprawnością, gdy: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1) otrzymała ofertę zatrudnienia lub odbycia szkolenia zawodowego, stażu, przygotowania zawodowego albo praktyk zawodowych lub absolwenckich w wymiarze co najmniej 10 godzin tygodniowo przez okres co najmniej 3 miesięcy;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2) jest zatrudniona lub odbywa szkolenie zawodowe, staż, przygotowanie zawodowe albo praktyki zawodowe lub absolwenckie w wymiarze co najmniej 10 godzin tygodniowo, w przypadku gdy istnieje uzasadnione przypuszczenie, że to zatrudnienie, szkolenie zawodowe, staż, przygotowanie zawodowe albo praktyki zawodowe lub absolwenckie będą kontynuowane przez co najmniej 3 miesiące, albo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3) jest samozatrudniona i w ciągu ostatnich 3 miesięcy pracowała w wymiarze co najmniej 10 godzin tygodniowo.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2300" dirty="0">
                <a:solidFill>
                  <a:srgbClr val="333333"/>
                </a:solidFill>
              </a:rPr>
              <a:t>2. Finansowanie, o którym mowa w ust. 1, może być przyznane osobie z niepełnosprawnością także w celu poszukiwania lub przygotowania do podjęcia zatrudnienia. </a:t>
            </a:r>
          </a:p>
        </p:txBody>
      </p:sp>
      <p:sp>
        <p:nvSpPr>
          <p:cNvPr id="4" name="Tytuł 4">
            <a:extLst>
              <a:ext uri="{FF2B5EF4-FFF2-40B4-BE49-F238E27FC236}">
                <a16:creationId xmlns:a16="http://schemas.microsoft.com/office/drawing/2014/main" id="{B562B323-BE3D-BA49-021D-9AC805F597CC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1895330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body" idx="1"/>
          </p:nvPr>
        </p:nvSpPr>
        <p:spPr>
          <a:xfrm>
            <a:off x="415600" y="1536632"/>
            <a:ext cx="11360800" cy="49281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32500" lnSpcReduction="20000"/>
          </a:bodyPr>
          <a:lstStyle/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/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/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/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700" b="1" dirty="0"/>
              <a:t>Ustawa z dnia 27 sierpnia 1997 r. o rehabilitacji zawodowej i społecznej oraz zatrudnianiu osób niepełnosprawnych (</a:t>
            </a:r>
            <a:r>
              <a:rPr lang="pl-PL" sz="3700" b="1" dirty="0" err="1"/>
              <a:t>t.j</a:t>
            </a:r>
            <a:r>
              <a:rPr lang="pl-PL" sz="3700" b="1" dirty="0"/>
              <a:t>. Dz. U. z 2023 r. poz. 100 z </a:t>
            </a:r>
            <a:r>
              <a:rPr lang="pl-PL" sz="3700" b="1" dirty="0" err="1"/>
              <a:t>późn</a:t>
            </a:r>
            <a:r>
              <a:rPr lang="pl-PL" sz="3700" b="1" dirty="0"/>
              <a:t>. zm.).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endParaRPr lang="pl-PL" sz="2000" b="1" dirty="0">
              <a:solidFill>
                <a:srgbClr val="333333"/>
              </a:solidFill>
            </a:endParaRP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Art. 22e.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1. Finansowanie kosztów, o których mowa w art. 22c ust. 2, jest przyznawany pracodawcy w celu dostosowania środowiska pracy do potrzeb osoby z niepełnosprawnością pozostającej z nim w stosunku pracy lub odbywającej szkolenie zawodowe, staż, przygotowanie zawodowe albo praktyki zawodowe lub absolwenckie w jego zakładzie pracy.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2. Finansowanie kosztów, o których mowa w art. 22c ust. 2 oraz w art. 26d, dotyczy wyłącznie dodatkowych kosztów pracodawcy wynikających z potrzeb wynikających z niepełnosprawności zatrudnionej osoby.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3. Pracodawca może otrzymać finansowanie kosztów, o których mowa w art. 22c ust. 2 pkt 1-3 i 5, jeśli przez okres co najmniej 36 miesięcy zatrudni osoby z niepełnosprawnościami, o których mowa w art. 22c ust. 3 pkt 1 i 5, z wykorzystaniem finansowanych ze środków Funduszu dostosowania lub przedmiotów, z wyjątkiem przypadków, gdy przyczyną powstania niepełnosprawności w okresie zatrudnienia u tego pracodawcy było zawinione przez pracodawcę lub przez pracownika naruszenie przepisów, w tym przepisów prawa pracy.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4. Warunkiem otrzymania przez pracodawcę finansowania jest wyrażenie zgody przez osobę z niepełnosprawnością, w związku z której potrzebami mają być poniesione koszty. 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5. Warunkiem otrzymania przez pracodawcę finansowania kosztów, o których mowa w art. 22c ust. 2 pkt 1-3 i 5, jest uzyskanie pozytywnej opinii Państwowej Inspekcji Pracy, wydanej na wniosek starosty, odpowiednio o przystosowaniu lub o spełnieniu warunków bezpieczeństwa i higieny pracy na stanowisku pracy lub pomieszczeniach zakładu pracy, które podlegały dostosowaniu.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6. Jeżeli okres zatrudnienia osoby z niepełnosprawnością z wykorzystaniem finansowanego ze środków Funduszu dostosowania lub przedmiotów będzie krótszy niż 36 miesięcy, pracodawca jest obowiązany zwrócić Funduszowi za pośrednictwem starosty środki w wysokości równej 1/36 ogólnej kwoty zwrotu za każdy miesiąc brakujący do upływu okresu, o którym mowa w ust. 3, jednak w wysokości nie mniejszej niż 1/36 tej kwoty. Pracodawca dokonuje zwrotu w terminie 3 miesięcy od dnia rozwiązania stosunku pracy z osobą z niepełnosprawnością.</a:t>
            </a:r>
          </a:p>
          <a:p>
            <a:pPr marL="0" indent="0">
              <a:lnSpc>
                <a:spcPct val="150000"/>
              </a:lnSpc>
              <a:buClr>
                <a:schemeClr val="dk1"/>
              </a:buClr>
              <a:buSzPct val="73333"/>
              <a:buNone/>
            </a:pPr>
            <a:r>
              <a:rPr lang="pl-PL" sz="3400" dirty="0">
                <a:solidFill>
                  <a:srgbClr val="333333"/>
                </a:solidFill>
              </a:rPr>
              <a:t>7. Pracodawca nie zwraca środków, o których mowa w ust. 6, jeżeli zatrudni w terminie 3 miesięcy od dnia rozwiązania stosunku pracy z osobą z niepełnosprawnością inną osobę z niepełnosprawnością z wykorzystaniem finansowanego ze środków Funduszu dostosowania lub przedmiotów, przy czym wynikająca z tego powodu przerwa nie jest wliczana do okresu, o którym mowa w ust. 1.</a:t>
            </a:r>
          </a:p>
        </p:txBody>
      </p:sp>
      <p:sp>
        <p:nvSpPr>
          <p:cNvPr id="2" name="Tytuł 4">
            <a:extLst>
              <a:ext uri="{FF2B5EF4-FFF2-40B4-BE49-F238E27FC236}">
                <a16:creationId xmlns:a16="http://schemas.microsoft.com/office/drawing/2014/main" id="{9278B1F0-76E3-3699-709E-4573F73A833B}"/>
              </a:ext>
            </a:extLst>
          </p:cNvPr>
          <p:cNvSpPr txBox="1">
            <a:spLocks/>
          </p:cNvSpPr>
          <p:nvPr/>
        </p:nvSpPr>
        <p:spPr>
          <a:xfrm>
            <a:off x="568000" y="745767"/>
            <a:ext cx="11360800" cy="1126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82500" lnSpcReduction="20000"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l-PL" sz="5300" b="1" dirty="0">
                <a:solidFill>
                  <a:srgbClr val="5B9BD5">
                    <a:lumMod val="50000"/>
                  </a:srgbClr>
                </a:solidFill>
                <a:latin typeface="Calibri Light" panose="020F0302020204030204"/>
              </a:rPr>
              <a:t>PROPOZYCJE ZMIAN</a:t>
            </a:r>
          </a:p>
          <a:p>
            <a:r>
              <a:rPr lang="pl-PL" sz="3000" b="1" dirty="0">
                <a:solidFill>
                  <a:schemeClr val="accent1">
                    <a:lumMod val="50000"/>
                  </a:schemeClr>
                </a:solidFill>
              </a:rPr>
              <a:t>„Fundusz racjonalnych usprawnień”</a:t>
            </a:r>
          </a:p>
        </p:txBody>
      </p:sp>
    </p:spTree>
    <p:extLst>
      <p:ext uri="{BB962C8B-B14F-4D97-AF65-F5344CB8AC3E}">
        <p14:creationId xmlns:p14="http://schemas.microsoft.com/office/powerpoint/2010/main" val="5554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627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b="1" dirty="0"/>
              <a:t>Artykuł </a:t>
            </a:r>
            <a:r>
              <a:rPr lang="en-US" b="1" dirty="0"/>
              <a:t>27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50143"/>
            <a:ext cx="10515600" cy="460430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 Państwa Strony uznają prawo osób niepełnosprawnych do pracy, na zasadzie równości z innymi osobami; obejmuje to prawo do możliwości zarabiania na życie poprzez pracę swobodnie wybraną lub przyjętą na rynku pracy oraz w otwartym, integracyjnym i dostępnym dla osób niepełnosprawnych środowisku pracy. Państwa Strony będą chronić i popierać realizację prawa do pracy, również tych osób, które staną się niepełnosprawne w okresie zatrudnienia, poprzez podjęcie odpowiednich kroków, w tym na drodze ustawodawczej, między innymi w celu: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(c) zapewnienia, by osoby niepełnosprawne korzystały z praw pracowniczych i z prawa do organizowania się w związki zawodowe, na zasadzie równości z innymi osobami,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(d) umożliwienia osobom niepełnosprawnym skutecznego </a:t>
            </a:r>
            <a:r>
              <a:rPr lang="pl-PL" b="1" dirty="0"/>
              <a:t>dostępu do ogólnych programów poradnictwa specjalistycznego i zawodowego, usług pośrednictwa pracy oraz szkolenia zawodowego i kształcenia ustawicznego,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(e) popierania możliwości zatrudnienia i rozwoju zawodowego osób niepełnosprawnych na rynku pracy oraz pomocy w znalezieniu, uzyskaniu i utrzymaniu zatrudnienia oraz powrocie do zatrudnienia,</a:t>
            </a:r>
          </a:p>
        </p:txBody>
      </p:sp>
      <p:sp>
        <p:nvSpPr>
          <p:cNvPr id="4" name="Google Shape;134;p2">
            <a:extLst>
              <a:ext uri="{FF2B5EF4-FFF2-40B4-BE49-F238E27FC236}">
                <a16:creationId xmlns:a16="http://schemas.microsoft.com/office/drawing/2014/main" id="{E91B1091-F07E-304C-975F-9F8CB50B0B72}"/>
              </a:ext>
            </a:extLst>
          </p:cNvPr>
          <p:cNvSpPr txBox="1">
            <a:spLocks/>
          </p:cNvSpPr>
          <p:nvPr/>
        </p:nvSpPr>
        <p:spPr>
          <a:xfrm>
            <a:off x="415600" y="566800"/>
            <a:ext cx="11360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Wsparcie w aktywności zawodowej i zatrudnieniu </a:t>
            </a:r>
            <a:b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zgodne z Konwencją o prawach osób niepełnosprawnych </a:t>
            </a:r>
            <a:r>
              <a:rPr lang="pl" sz="3333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2455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3E3AC84-66BC-8EF1-1E2A-ED1A5746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latin typeface="+mj-lt"/>
              </a:rPr>
              <a:t>Dziękujemy i zapraszamy do dyskusji. </a:t>
            </a:r>
            <a:r>
              <a:rPr lang="pl-PL" b="1">
                <a:latin typeface="+mj-lt"/>
                <a:sym typeface="Wingdings" panose="05000000000000000000" pitchFamily="2" charset="2"/>
              </a:rPr>
              <a:t></a:t>
            </a:r>
            <a:endParaRPr lang="pl-PL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667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627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b="1" dirty="0"/>
              <a:t>Artykuł </a:t>
            </a:r>
            <a:r>
              <a:rPr lang="en-US" b="1" dirty="0"/>
              <a:t>27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48678"/>
            <a:ext cx="10515600" cy="42827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 Państwa Strony uznają prawo osób niepełnosprawnych do pracy, na zasadzie równości z innymi osobami; obejmuje to prawo do możliwości zarabiania na życie poprzez pracę swobodnie wybraną lub przyjętą na rynku pracy oraz w otwartym, integracyjnym i dostępnym dla osób niepełnosprawnych środowisku pracy. Państwa Strony będą chronić i popierać realizację prawa do pracy, również tych osób, które staną się niepełnosprawne w okresie zatrudnienia, poprzez podjęcie odpowiednich kroków, w tym na drodze ustawodawczej, między innymi w celu: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(f) popierania możliwości </a:t>
            </a:r>
            <a:r>
              <a:rPr lang="pl-PL" b="1" dirty="0"/>
              <a:t>samozatrudnienia, przedsiębiorczości, tworzenia spółdzielni i zakładania własnych przedsiębiorstw</a:t>
            </a:r>
            <a:r>
              <a:rPr lang="pl-PL" dirty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(g) zatrudniania osób niepełnosprawnych </a:t>
            </a:r>
            <a:r>
              <a:rPr lang="pl-PL" b="1" dirty="0"/>
              <a:t>w sektorze publicznym</a:t>
            </a:r>
            <a:r>
              <a:rPr lang="pl-PL" dirty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(h) popierania zatrudniania osób niepełnosprawnych w sektorze prywatnym, poprzez odpowiednią politykę i środki, które mogą obejmować </a:t>
            </a:r>
            <a:r>
              <a:rPr lang="pl-PL" b="1" dirty="0"/>
              <a:t>programy działań pozytywnych, zachęty i inne działania</a:t>
            </a:r>
            <a:r>
              <a:rPr lang="pl-PL" dirty="0"/>
              <a:t>,</a:t>
            </a:r>
          </a:p>
        </p:txBody>
      </p:sp>
      <p:sp>
        <p:nvSpPr>
          <p:cNvPr id="4" name="Google Shape;134;p2">
            <a:extLst>
              <a:ext uri="{FF2B5EF4-FFF2-40B4-BE49-F238E27FC236}">
                <a16:creationId xmlns:a16="http://schemas.microsoft.com/office/drawing/2014/main" id="{80E78919-EE20-A26A-C9D6-AD5AA96DEE54}"/>
              </a:ext>
            </a:extLst>
          </p:cNvPr>
          <p:cNvSpPr txBox="1">
            <a:spLocks/>
          </p:cNvSpPr>
          <p:nvPr/>
        </p:nvSpPr>
        <p:spPr>
          <a:xfrm>
            <a:off x="415600" y="566800"/>
            <a:ext cx="11360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Wsparcie w aktywności zawodowej i zatrudnieniu </a:t>
            </a:r>
            <a:b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zgodne z Konwencją o prawach osób niepełnosprawnych </a:t>
            </a:r>
            <a:r>
              <a:rPr lang="pl" sz="3333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0247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627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l-PL" b="1" dirty="0"/>
              <a:t>Artykuł </a:t>
            </a:r>
            <a:r>
              <a:rPr lang="en-US" b="1" dirty="0"/>
              <a:t>27 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996751"/>
            <a:ext cx="10515600" cy="428275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1. Państwa Strony uznają prawo osób niepełnosprawnych do pracy, na zasadzie równości z innymi osobami; obejmuje to prawo do możliwości zarabiania na życie poprzez pracę swobodnie wybraną lub przyjętą na rynku pracy oraz w otwartym, integracyjnym i dostępnym dla osób niepełnosprawnych środowisku pracy. Państwa Strony będą chronić i popierać realizację prawa do pracy, również tych osób, które staną się niepełnosprawne w okresie zatrudnienia, poprzez podjęcie odpowiednich kroków, w tym na drodze ustawodawczej, między innymi w celu: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(i) zapewnienia </a:t>
            </a:r>
            <a:r>
              <a:rPr lang="pl-PL" b="1" dirty="0"/>
              <a:t>wprowadzania racjonalnych usprawnień dla osób niepełnosprawnych w miejscu pracy</a:t>
            </a:r>
            <a:r>
              <a:rPr lang="pl-PL" dirty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(j) popierania zdobywania przez osoby niepełnosprawne doświadczenia zawodowego </a:t>
            </a:r>
            <a:r>
              <a:rPr lang="pl-PL" b="1" dirty="0"/>
              <a:t>na otwartym rynku pracy</a:t>
            </a:r>
            <a:r>
              <a:rPr lang="pl-PL" dirty="0"/>
              <a:t>,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(k) popierania programów rehabilitacji zawodowej, utrzymania pracy i powrotu do pracy, adresowanych do osób niepełnosprawnych.</a:t>
            </a:r>
          </a:p>
        </p:txBody>
      </p:sp>
      <p:sp>
        <p:nvSpPr>
          <p:cNvPr id="4" name="Google Shape;134;p2">
            <a:extLst>
              <a:ext uri="{FF2B5EF4-FFF2-40B4-BE49-F238E27FC236}">
                <a16:creationId xmlns:a16="http://schemas.microsoft.com/office/drawing/2014/main" id="{D752019B-BEED-ACC5-DFE0-009F32E3B06D}"/>
              </a:ext>
            </a:extLst>
          </p:cNvPr>
          <p:cNvSpPr txBox="1">
            <a:spLocks/>
          </p:cNvSpPr>
          <p:nvPr/>
        </p:nvSpPr>
        <p:spPr>
          <a:xfrm>
            <a:off x="415600" y="566800"/>
            <a:ext cx="11360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Wsparcie w aktywności zawodowej i zatrudnieniu </a:t>
            </a:r>
            <a:b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333" b="1" dirty="0">
                <a:solidFill>
                  <a:schemeClr val="accent1">
                    <a:lumMod val="50000"/>
                  </a:schemeClr>
                </a:solidFill>
              </a:rPr>
              <a:t>zgodne z Konwencją o prawach osób niepełnosprawnych </a:t>
            </a:r>
            <a:r>
              <a:rPr lang="pl" sz="3333" b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7600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627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Draft General Comment </a:t>
            </a:r>
            <a:br>
              <a:rPr lang="pl-PL" b="1" dirty="0"/>
            </a:br>
            <a:r>
              <a:rPr lang="en-US" b="1" dirty="0"/>
              <a:t>on article 27 on the right of persons with disabilities to work and employment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31233"/>
            <a:ext cx="10515600" cy="35457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Provision of reasonable accommodation </a:t>
            </a:r>
            <a:endParaRPr lang="pl-PL" b="1" dirty="0"/>
          </a:p>
          <a:p>
            <a:pPr marL="0" indent="0">
              <a:buNone/>
            </a:pPr>
            <a:r>
              <a:rPr lang="pl-PL" dirty="0"/>
              <a:t>„</a:t>
            </a:r>
            <a:r>
              <a:rPr lang="en-US" dirty="0"/>
              <a:t>Two measures seem of particular relevance:	</a:t>
            </a:r>
          </a:p>
          <a:p>
            <a:pPr marL="0" indent="0">
              <a:buNone/>
            </a:pPr>
            <a:r>
              <a:rPr lang="en-US" dirty="0"/>
              <a:t>-	</a:t>
            </a:r>
            <a:r>
              <a:rPr lang="en-US" b="1" dirty="0"/>
              <a:t>The provision of funding to cover, totally or partially, costs related to reasonable accommodation</a:t>
            </a:r>
            <a:r>
              <a:rPr lang="en-US" dirty="0"/>
              <a:t>. This will limit the possibility for organizations, especially those that are small, to claim that the accommodation imposes a disproportionate or undue burden with regards to individual supports.</a:t>
            </a:r>
          </a:p>
          <a:p>
            <a:pPr marL="0" indent="0">
              <a:buNone/>
            </a:pPr>
            <a:r>
              <a:rPr lang="en-US" dirty="0"/>
              <a:t>-	The provision of technical assistance to all relevant stakeholders and in particular to employers and persons with disabilities on the concept of reasonable accommodation, including examples of accommodations </a:t>
            </a:r>
            <a:r>
              <a:rPr lang="en-US" b="1" dirty="0"/>
              <a:t>in different stages of employment </a:t>
            </a:r>
            <a:r>
              <a:rPr lang="en-US" dirty="0"/>
              <a:t>(recruitment process, on boarding, career development), the process that should be followed to take a decision on the accommodation,  </a:t>
            </a:r>
            <a:r>
              <a:rPr lang="en-US" b="1" dirty="0"/>
              <a:t>the application of the disproportionate or undue burden test, how to document it, protecting confidentiality and privacy, the need for disclosure, among others</a:t>
            </a:r>
            <a:r>
              <a:rPr lang="en-US" dirty="0"/>
              <a:t>. This type of assistance could take the form of codes of good practices.</a:t>
            </a:r>
            <a:r>
              <a:rPr lang="pl-PL" dirty="0"/>
              <a:t>”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1845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2627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Draft General Comment </a:t>
            </a:r>
            <a:br>
              <a:rPr lang="pl-PL" b="1" dirty="0"/>
            </a:br>
            <a:r>
              <a:rPr lang="en-US" b="1" dirty="0"/>
              <a:t>on article 27 on the right of persons with disabilities to work and employment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631233"/>
            <a:ext cx="10515600" cy="3545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3.I  - Particular obligations within the context of article 27</a:t>
            </a: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lphaLcParenR"/>
            </a:pPr>
            <a:r>
              <a:rPr lang="en-US" dirty="0"/>
              <a:t>The impact of new technologies in the </a:t>
            </a:r>
            <a:r>
              <a:rPr lang="en-US" dirty="0" err="1"/>
              <a:t>labour</a:t>
            </a:r>
            <a:r>
              <a:rPr lang="en-US" dirty="0"/>
              <a:t> market, including artificial intelligence and deep learning, on persons with disabilities</a:t>
            </a:r>
            <a:endParaRPr lang="pl-PL" dirty="0"/>
          </a:p>
          <a:p>
            <a:pPr marL="514350" indent="-514350">
              <a:buAutoNum type="alphaLcParenR"/>
            </a:pPr>
            <a:endParaRPr lang="pl-PL" dirty="0"/>
          </a:p>
          <a:p>
            <a:pPr marL="514350" indent="-514350">
              <a:buAutoNum type="alphaLcParenR"/>
            </a:pPr>
            <a:r>
              <a:rPr lang="en-US" dirty="0"/>
              <a:t>Telework of persons 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2997129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1FF469-13AA-6FBC-7347-749FE31A1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6300"/>
            <a:ext cx="1051560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pl-PL" b="1" dirty="0"/>
              <a:t>Obszar priorytetowy „Praca”</a:t>
            </a:r>
            <a:br>
              <a:rPr lang="pl-PL" b="1" dirty="0"/>
            </a:br>
            <a:r>
              <a:rPr lang="pl-PL" sz="3600" b="1" dirty="0"/>
              <a:t>Strategia na rzecz Osób z Niepełnosprawnościami 2021–2030  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93F1EB-667D-9D65-5449-ACA8DD5CA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6801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modyfikacji i uzupełnieniu systemu wsparcia zatrudnienia oraz aktywizacji zawodowej osób z niepełnosprawnościami, w tym poprzez opracowanie i wdrożenie Narodowego Programu Zatrudnienia Osób Niepełnosprawnych oraz wdrożenie zatrudnienia wspomaganego,</a:t>
            </a:r>
          </a:p>
          <a:p>
            <a:r>
              <a:rPr lang="pl-PL" dirty="0"/>
              <a:t>aktywizacji zawodowej osób z niepełnosprawnościami realizowanej m.in. poprzez zatrudnienie w podmiotach ekonomii społecznej i solidarnej (zwłaszcza w przedsiębiorstwach społecznych),</a:t>
            </a:r>
          </a:p>
          <a:p>
            <a:r>
              <a:rPr lang="pl-PL" dirty="0"/>
              <a:t>stworzeniu środowiska pracy przyjaznego pracownikom z niepełnosprawnościami, m.in. poprzez wypracowanie modelu wsparcia osób z niepełnosprawnościami w środowisku pracy,</a:t>
            </a:r>
          </a:p>
          <a:p>
            <a:r>
              <a:rPr lang="pl-PL" dirty="0"/>
              <a:t>stworzeniu otoczenia sprzyjającego skutecznej aktywizacji zawodowej osób z niepełnosprawnościami, m.in. poprzez zapewnienie wyspecjalizowanego doradztwa w zakresie dostępnych instrumentów aktywizacji zawodowej osób z niepełnosprawnościami oraz obowiązków pracodawców wynikających z ich zatrudniania dla instytucji rynku pracy, </a:t>
            </a:r>
          </a:p>
          <a:p>
            <a:r>
              <a:rPr lang="pl-PL" dirty="0"/>
              <a:t>ograniczeniu barier w podejmowaniu aktywności zawodowej (w tym ograniczeniu wpływu pułapki świadczeniowej).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88146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6341</Words>
  <Application>Microsoft Office PowerPoint</Application>
  <PresentationFormat>Panoramiczny</PresentationFormat>
  <Paragraphs>355</Paragraphs>
  <Slides>40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Open Sans</vt:lpstr>
      <vt:lpstr>Motyw pakietu Office</vt:lpstr>
      <vt:lpstr>Konsultacje społeczne propozycji do projektu ustawy wdrażającej Konwencję ONZ  o prawach osób niepełnosprawnych</vt:lpstr>
      <vt:lpstr>Prezentacja programu PowerPoint</vt:lpstr>
      <vt:lpstr>Artykuł 27 Konwencji ONZ o prawach osób niepełnosprawnych   </vt:lpstr>
      <vt:lpstr>Artykuł 27  </vt:lpstr>
      <vt:lpstr>Artykuł 27  </vt:lpstr>
      <vt:lpstr>Artykuł 27  </vt:lpstr>
      <vt:lpstr>Draft General Comment  on article 27 on the right of persons with disabilities to work and employment</vt:lpstr>
      <vt:lpstr>Draft General Comment  on article 27 on the right of persons with disabilities to work and employment</vt:lpstr>
      <vt:lpstr>Obszar priorytetowy „Praca” Strategia na rzecz Osób z Niepełnosprawnościami 2021–2030  </vt:lpstr>
      <vt:lpstr>Prezentacja programu PowerPoint</vt:lpstr>
      <vt:lpstr>Prezentacja programu PowerPoint</vt:lpstr>
      <vt:lpstr>Wsparcie w pracy i zatrudnieniu  zgodne z Konwencją o prawach  osób niepełnosprawnych  </vt:lpstr>
      <vt:lpstr>Prezentacja programu PowerPoint</vt:lpstr>
      <vt:lpstr>Prezentacja programu PowerPoint</vt:lpstr>
      <vt:lpstr>Co chcemy osiągnąć? </vt:lpstr>
      <vt:lpstr>PROPOZYCJE ZMIAN  Warsztaty terapii zajęciowej (WTZ) </vt:lpstr>
      <vt:lpstr>PROPOZYCJE ZMIAN  Warsztaty terapii zajęciowej (WTZ) </vt:lpstr>
      <vt:lpstr>PROPOZYCJE ZMIAN  Warsztaty terapii zajęciowej (WTZ) </vt:lpstr>
      <vt:lpstr>PROPOZYCJE ZMIAN  Warsztaty terapii zajęciowej (WTZ) </vt:lpstr>
      <vt:lpstr>Prezentacja programu PowerPoint</vt:lpstr>
      <vt:lpstr>PROPOZYCJE ZMIAN Kodeks pracy</vt:lpstr>
      <vt:lpstr>PROPOZYCJE ZMIAN Szczególne uprawnienia pracownicze</vt:lpstr>
      <vt:lpstr>PROPOZYCJE ZMIAN Szczególne uprawnienia pracownicze</vt:lpstr>
      <vt:lpstr>PROPOZYCJE ZMIAN Szczególne uprawnienia pracownicze</vt:lpstr>
      <vt:lpstr>PROPOZYCJE ZMIAN Szczególne uprawnienia pracownicze</vt:lpstr>
      <vt:lpstr>Prezentacja programu PowerPoint</vt:lpstr>
      <vt:lpstr>PROPOZYCJE ZMIAN Szczególne uprawnienia pracownicze</vt:lpstr>
      <vt:lpstr>PROPOZYCJE ZMIAN Szczególne uprawnienia pracownicze</vt:lpstr>
      <vt:lpstr>PROPOZYCJE ZMIAN  Szczególne uprawnienia pracodawców osób z niepełnosprawnościami</vt:lpstr>
      <vt:lpstr>Prezentacja programu PowerPoint</vt:lpstr>
      <vt:lpstr>PROPOZYCJE ZMIAN  Szczególne uprawnienia pracodawców osób z niepełnosprawnościami</vt:lpstr>
      <vt:lpstr>PROPOZYCJE ZMIAN  Szczególne uprawnienia pracodawców osób z niepełnosprawnościami</vt:lpstr>
      <vt:lpstr>Zwrot kosztów zatrudnienia lub szkolenia pracowników pomagających pracownikowi z niepełnosprawnością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Dziękujemy i zapraszamy do dyskusji.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Konsultacje społeczne projektu ustawy wdrażającej Konwencję</dc:title>
  <dc:creator>Joanna Bryk</dc:creator>
  <cp:lastModifiedBy>Joanna Bryk</cp:lastModifiedBy>
  <cp:revision>30</cp:revision>
  <dcterms:created xsi:type="dcterms:W3CDTF">2022-05-10T13:23:10Z</dcterms:created>
  <dcterms:modified xsi:type="dcterms:W3CDTF">2023-10-12T07:31:14Z</dcterms:modified>
</cp:coreProperties>
</file>