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74" r:id="rId3"/>
    <p:sldId id="298" r:id="rId4"/>
    <p:sldId id="295" r:id="rId5"/>
    <p:sldId id="308" r:id="rId6"/>
    <p:sldId id="275" r:id="rId7"/>
    <p:sldId id="304" r:id="rId8"/>
    <p:sldId id="301" r:id="rId9"/>
    <p:sldId id="303" r:id="rId10"/>
    <p:sldId id="305" r:id="rId11"/>
    <p:sldId id="310" r:id="rId12"/>
    <p:sldId id="311" r:id="rId13"/>
    <p:sldId id="314" r:id="rId14"/>
    <p:sldId id="315" r:id="rId15"/>
    <p:sldId id="317" r:id="rId16"/>
    <p:sldId id="312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25" r:id="rId25"/>
    <p:sldId id="334" r:id="rId26"/>
    <p:sldId id="335" r:id="rId27"/>
    <p:sldId id="336" r:id="rId28"/>
    <p:sldId id="327" r:id="rId29"/>
    <p:sldId id="329" r:id="rId30"/>
    <p:sldId id="328" r:id="rId31"/>
    <p:sldId id="330" r:id="rId32"/>
    <p:sldId id="326" r:id="rId33"/>
    <p:sldId id="332" r:id="rId34"/>
    <p:sldId id="333" r:id="rId35"/>
    <p:sldId id="276" r:id="rId3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13" autoAdjust="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a Bryk" userId="b972d2ae-f6fa-4819-bccb-7d2214317d68" providerId="ADAL" clId="{130932F5-FDF2-44E9-ACB5-DD1C8B508DD8}"/>
    <pc:docChg chg="custSel modSld">
      <pc:chgData name="Joanna Bryk" userId="b972d2ae-f6fa-4819-bccb-7d2214317d68" providerId="ADAL" clId="{130932F5-FDF2-44E9-ACB5-DD1C8B508DD8}" dt="2023-10-12T07:31:44.903" v="1" actId="478"/>
      <pc:docMkLst>
        <pc:docMk/>
      </pc:docMkLst>
      <pc:sldChg chg="addSp delSp modSp mod">
        <pc:chgData name="Joanna Bryk" userId="b972d2ae-f6fa-4819-bccb-7d2214317d68" providerId="ADAL" clId="{130932F5-FDF2-44E9-ACB5-DD1C8B508DD8}" dt="2023-10-12T07:31:44.903" v="1" actId="478"/>
        <pc:sldMkLst>
          <pc:docMk/>
          <pc:sldMk cId="3185996824" sldId="256"/>
        </pc:sldMkLst>
        <pc:spChg chg="del">
          <ac:chgData name="Joanna Bryk" userId="b972d2ae-f6fa-4819-bccb-7d2214317d68" providerId="ADAL" clId="{130932F5-FDF2-44E9-ACB5-DD1C8B508DD8}" dt="2023-10-12T07:31:40.461" v="0" actId="478"/>
          <ac:spMkLst>
            <pc:docMk/>
            <pc:sldMk cId="3185996824" sldId="256"/>
            <ac:spMk id="3" creationId="{00000000-0000-0000-0000-000000000000}"/>
          </ac:spMkLst>
        </pc:spChg>
        <pc:spChg chg="add del mod">
          <ac:chgData name="Joanna Bryk" userId="b972d2ae-f6fa-4819-bccb-7d2214317d68" providerId="ADAL" clId="{130932F5-FDF2-44E9-ACB5-DD1C8B508DD8}" dt="2023-10-12T07:31:44.903" v="1" actId="478"/>
          <ac:spMkLst>
            <pc:docMk/>
            <pc:sldMk cId="3185996824" sldId="256"/>
            <ac:spMk id="14" creationId="{07BC54FE-FAC6-3EBE-6D9D-8F08AB4F114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C6BE-DE8F-41D9-B4E3-ADBE5306EBF8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AA60-E874-4D60-B766-B5BC1144B5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4475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C6BE-DE8F-41D9-B4E3-ADBE5306EBF8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AA60-E874-4D60-B766-B5BC1144B5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635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C6BE-DE8F-41D9-B4E3-ADBE5306EBF8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AA60-E874-4D60-B766-B5BC1144B5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259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C6BE-DE8F-41D9-B4E3-ADBE5306EBF8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AA60-E874-4D60-B766-B5BC1144B5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382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C6BE-DE8F-41D9-B4E3-ADBE5306EBF8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AA60-E874-4D60-B766-B5BC1144B5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1677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C6BE-DE8F-41D9-B4E3-ADBE5306EBF8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AA60-E874-4D60-B766-B5BC1144B5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138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C6BE-DE8F-41D9-B4E3-ADBE5306EBF8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AA60-E874-4D60-B766-B5BC1144B5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467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C6BE-DE8F-41D9-B4E3-ADBE5306EBF8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AA60-E874-4D60-B766-B5BC1144B5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185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C6BE-DE8F-41D9-B4E3-ADBE5306EBF8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AA60-E874-4D60-B766-B5BC1144B5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63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C6BE-DE8F-41D9-B4E3-ADBE5306EBF8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AA60-E874-4D60-B766-B5BC1144B5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4194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C6BE-DE8F-41D9-B4E3-ADBE5306EBF8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AA60-E874-4D60-B766-B5BC1144B5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2292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2C6BE-DE8F-41D9-B4E3-ADBE5306EBF8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0AA60-E874-4D60-B766-B5BC1144B5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0111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57552" y="1550676"/>
            <a:ext cx="10806544" cy="2387600"/>
          </a:xfrm>
        </p:spPr>
        <p:txBody>
          <a:bodyPr>
            <a:noAutofit/>
          </a:bodyPr>
          <a:lstStyle/>
          <a:p>
            <a:r>
              <a:rPr lang="pl-PL" sz="4600" dirty="0">
                <a:latin typeface="+mn-lt"/>
              </a:rPr>
              <a:t>Konsultacje społeczne</a:t>
            </a:r>
            <a:br>
              <a:rPr lang="pl-PL" sz="4600" dirty="0">
                <a:latin typeface="+mn-lt"/>
              </a:rPr>
            </a:br>
            <a:r>
              <a:rPr lang="pl-PL" sz="4600" dirty="0">
                <a:latin typeface="+mn-lt"/>
              </a:rPr>
              <a:t>propozycji do projektu ustawy wdrażającej Konwencję ONZ </a:t>
            </a:r>
            <a:br>
              <a:rPr lang="pl-PL" sz="4600" dirty="0">
                <a:latin typeface="+mn-lt"/>
              </a:rPr>
            </a:br>
            <a:r>
              <a:rPr lang="pl-PL" sz="4600" dirty="0">
                <a:latin typeface="+mn-lt"/>
              </a:rPr>
              <a:t>o prawach osób niepełnosprawnych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195151"/>
            <a:ext cx="8381688" cy="1073211"/>
          </a:xfrm>
          <a:prstGeom prst="rect">
            <a:avLst/>
          </a:prstGeom>
        </p:spPr>
      </p:pic>
      <p:grpSp>
        <p:nvGrpSpPr>
          <p:cNvPr id="11" name="Grupa 10"/>
          <p:cNvGrpSpPr/>
          <p:nvPr/>
        </p:nvGrpSpPr>
        <p:grpSpPr>
          <a:xfrm>
            <a:off x="3215390" y="5414517"/>
            <a:ext cx="5079741" cy="1236005"/>
            <a:chOff x="3215390" y="5414517"/>
            <a:chExt cx="5079741" cy="1236005"/>
          </a:xfrm>
        </p:grpSpPr>
        <p:pic>
          <p:nvPicPr>
            <p:cNvPr id="10" name="Obraz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47714" y="6092487"/>
              <a:ext cx="847417" cy="487722"/>
            </a:xfrm>
            <a:prstGeom prst="rect">
              <a:avLst/>
            </a:prstGeom>
          </p:spPr>
        </p:pic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15390" y="5551689"/>
              <a:ext cx="1298561" cy="280440"/>
            </a:xfrm>
            <a:prstGeom prst="rect">
              <a:avLst/>
            </a:prstGeom>
          </p:spPr>
        </p:pic>
        <p:pic>
          <p:nvPicPr>
            <p:cNvPr id="6" name="Obraz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160391" y="5414517"/>
              <a:ext cx="1298561" cy="554784"/>
            </a:xfrm>
            <a:prstGeom prst="rect">
              <a:avLst/>
            </a:prstGeom>
          </p:spPr>
        </p:pic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447714" y="5441951"/>
              <a:ext cx="640135" cy="390178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215390" y="6126018"/>
              <a:ext cx="1024217" cy="420660"/>
            </a:xfrm>
            <a:prstGeom prst="rect">
              <a:avLst/>
            </a:prstGeom>
          </p:spPr>
        </p:pic>
        <p:pic>
          <p:nvPicPr>
            <p:cNvPr id="9" name="Obraz 8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524231" y="6126221"/>
              <a:ext cx="792549" cy="524301"/>
            </a:xfrm>
            <a:prstGeom prst="rect">
              <a:avLst/>
            </a:prstGeom>
          </p:spPr>
        </p:pic>
      </p:grpSp>
      <p:sp>
        <p:nvSpPr>
          <p:cNvPr id="12" name="Prostokąt 11"/>
          <p:cNvSpPr/>
          <p:nvPr/>
        </p:nvSpPr>
        <p:spPr>
          <a:xfrm>
            <a:off x="1310376" y="4140297"/>
            <a:ext cx="1016201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400" b="1" dirty="0"/>
              <a:t>Wsparcie osób z niepełnosprawnością psychospołeczną</a:t>
            </a:r>
          </a:p>
        </p:txBody>
      </p:sp>
    </p:spTree>
    <p:extLst>
      <p:ext uri="{BB962C8B-B14F-4D97-AF65-F5344CB8AC3E}">
        <p14:creationId xmlns:p14="http://schemas.microsoft.com/office/powerpoint/2010/main" val="3185996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47484" y="1567192"/>
            <a:ext cx="939270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Wprowadzenie pojęcia osoby </a:t>
            </a:r>
            <a:br>
              <a:rPr lang="pl-PL" sz="3200" b="1" dirty="0">
                <a:latin typeface="Bahnschrift" pitchFamily="34" charset="0"/>
              </a:rPr>
            </a:br>
            <a:r>
              <a:rPr lang="pl-PL" sz="3200" b="1" dirty="0">
                <a:latin typeface="Bahnschrift" pitchFamily="34" charset="0"/>
              </a:rPr>
              <a:t>z doświadczeniem kryzysu psychicznego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195151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11341" y="2273941"/>
            <a:ext cx="1081087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W ustawie o wyrównywaniu szans osób z niepełnosprawnościami przewidziano również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udzielanie wsparcia dla osób z doświadczeniem kryzysu psychicznego. </a:t>
            </a:r>
          </a:p>
          <a:p>
            <a:endParaRPr lang="pl-PL" dirty="0"/>
          </a:p>
          <a:p>
            <a:r>
              <a:rPr lang="pl-PL" dirty="0"/>
              <a:t>Pojęcie osoby z doświadczeniem kryzysu psychicznego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nie zostało zdefiniowane</a:t>
            </a:r>
            <a:r>
              <a:rPr lang="pl-PL" dirty="0"/>
              <a:t>. Oznacza to odwołanie się do bogatego dorobku działalności organizacji pozarządowych oraz działań projektowych na rzecz osób doświadczających kryzysu psychicznego, a jednocześnie nie zamyka możliwości wspierania osób z różnymi doświadczeniami tego kryzysu.</a:t>
            </a:r>
          </a:p>
          <a:p>
            <a:endParaRPr lang="pl-PL" dirty="0"/>
          </a:p>
          <a:p>
            <a:r>
              <a:rPr lang="pl-PL" dirty="0"/>
              <a:t>Wprowadzenie tego pojęcia do ustawy sprawia, że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osoby z doświadczeniem kryzysu psychicznego będą mogły korzystać z systemu wsparcia dla osób z niepełnosprawnością psychospołeczną </a:t>
            </a:r>
            <a:r>
              <a:rPr lang="pl-PL" dirty="0"/>
              <a:t>i nie będą być mogły z niego wykluczone. </a:t>
            </a:r>
          </a:p>
          <a:p>
            <a:endParaRPr lang="pl-PL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pl-PL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08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800962" y="5329567"/>
            <a:ext cx="538191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Punkt informacyjno-koordynacyjny Centrum Niezależnego Życia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195151"/>
            <a:ext cx="8381688" cy="1073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39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47484" y="1576717"/>
            <a:ext cx="939270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Punkt informacyjno-koordynacyjny Centrum Niezależnego Życia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195151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11341" y="2273941"/>
            <a:ext cx="1081087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b="1" dirty="0"/>
          </a:p>
          <a:p>
            <a:r>
              <a:rPr lang="pl-PL" b="1" dirty="0"/>
              <a:t>Punkt Informacyjno-Koordynacyjny </a:t>
            </a:r>
            <a:r>
              <a:rPr lang="pl-PL" dirty="0"/>
              <a:t>ma stanowić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wyspecjalizowaną strukturę, koordynującą świadczenia medyczne i socjalne m. in. na rzecz osób z niepełnosprawnością psychospołeczną lub z doświadczeniem kryzysu psychicznego </a:t>
            </a:r>
            <a:r>
              <a:rPr lang="pl-PL" dirty="0"/>
              <a:t>działającą ramach Centrum Niezależnego Życia.</a:t>
            </a:r>
          </a:p>
          <a:p>
            <a:endParaRPr lang="pl-PL" dirty="0"/>
          </a:p>
          <a:p>
            <a:r>
              <a:rPr lang="pl-PL" dirty="0"/>
              <a:t>Może on istnieć zarówno w </a:t>
            </a:r>
            <a:r>
              <a:rPr lang="pl-PL" b="1" dirty="0"/>
              <a:t>kompleksowym </a:t>
            </a:r>
            <a:r>
              <a:rPr lang="pl-PL" dirty="0"/>
              <a:t>Centrum Niezależnego Życia, jak i </a:t>
            </a:r>
            <a:r>
              <a:rPr lang="pl-PL" b="1" dirty="0"/>
              <a:t>w wyspecjalizowanych </a:t>
            </a:r>
            <a:r>
              <a:rPr lang="pl-PL" dirty="0"/>
              <a:t>Centrach Niezależnego Życia.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162" y="4654708"/>
            <a:ext cx="2419113" cy="1612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2819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47484" y="1576717"/>
            <a:ext cx="939270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Zadania punktu informacyjno-koordynacyjnego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195151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11341" y="2273941"/>
            <a:ext cx="1081087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/>
          </a:p>
          <a:p>
            <a:r>
              <a:rPr lang="pl-PL" dirty="0"/>
              <a:t>Do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zadań Punktu informacyjno-koordynacyjnego </a:t>
            </a:r>
            <a:r>
              <a:rPr lang="pl-PL" dirty="0"/>
              <a:t>Centrum Niezależnego Życia należy:</a:t>
            </a:r>
          </a:p>
          <a:p>
            <a:endParaRPr lang="pl-PL" dirty="0"/>
          </a:p>
          <a:p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1) informowanie </a:t>
            </a:r>
            <a:r>
              <a:rPr lang="pl-PL" dirty="0"/>
              <a:t>osoby z niepełnosprawnością psychospołeczną lub z doświadczeniem kryzysu psychicznego oraz osób z ich najbliższego otoczenia, w tym członków ich rodzin,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o przysługujących osobie z niepełnosprawnością psychospołeczną lub z doświadczeniem kryzysu psychicznego prawach oraz świadczeniach z zakresu opieki zdrowotnej oraz pomocy społecznej </a:t>
            </a:r>
            <a:r>
              <a:rPr lang="pl-PL" dirty="0"/>
              <a:t>oferowanych przez Centrum Niezależnego Życia, lokalne centra zdrowia psychicznego, o których mowa w art. 5a ustawy z dnia 19 sierpnia 1994 r. o ochronie zdrowia psychicznego (Dz. U. z 2022 r. poz. 2123 i 2220), oraz inne podmioty;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369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47484" y="1576717"/>
            <a:ext cx="939270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Zadania punktu informacyjno-koordynacyjnego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195151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11341" y="2273941"/>
            <a:ext cx="1081087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i="1" dirty="0">
                <a:solidFill>
                  <a:schemeClr val="accent2">
                    <a:lumMod val="75000"/>
                  </a:schemeClr>
                </a:solidFill>
              </a:rPr>
              <a:t>Do zadań Punktu informacyjno-koordynacyjnego </a:t>
            </a:r>
            <a:r>
              <a:rPr lang="pl-PL" i="1" dirty="0"/>
              <a:t>Centrum Niezależnego Życia należy:</a:t>
            </a:r>
          </a:p>
          <a:p>
            <a:endParaRPr lang="pl-PL" dirty="0"/>
          </a:p>
          <a:p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2) Zapewnia wsparcie osobie z niepełnosprawnością psychospołeczną w kontakcie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z podmiotami leczniczymi oraz placówkami zapewniającymi świadczenia </a:t>
            </a:r>
            <a:r>
              <a:rPr lang="pl-PL" dirty="0"/>
              <a:t>osobie z niepełnosprawnością psychospołeczną, w szczególności z centrami zdrowia psychicznego, o których mowa w art. 5a ustawy z dnia 19 sierpnia 1994 r. o ochronie zdrowia psychicznego. Wsparcie to w szczególności obejmuje:</a:t>
            </a:r>
          </a:p>
          <a:p>
            <a:endParaRPr lang="pl-PL" dirty="0"/>
          </a:p>
          <a:p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a) prowadzenie bazy usług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świadczonych na rzecz osób z niepełnosprawnością psychospołeczną lub z doświadczeniem kryzysu psychicznego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, zapewnianych ze środków publicznych lub finansowanych z tych środków przynajmniej w 50%,</a:t>
            </a:r>
          </a:p>
          <a:p>
            <a:endParaRPr lang="pl-PL" dirty="0"/>
          </a:p>
          <a:p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b) przekazywanie informacji teleadresowych,</a:t>
            </a:r>
          </a:p>
          <a:p>
            <a:endParaRPr lang="pl-PL" dirty="0"/>
          </a:p>
          <a:p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c) umawianie wizyt lub spotkań </a:t>
            </a:r>
            <a:r>
              <a:rPr lang="pl-PL" dirty="0"/>
              <a:t>z podmiotami i placówkami, o których mowa wyżej</a:t>
            </a:r>
          </a:p>
          <a:p>
            <a:endParaRPr lang="pl-PL" dirty="0"/>
          </a:p>
          <a:p>
            <a:pPr marL="342900" indent="-342900">
              <a:buAutoNum type="arabicParenR"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4593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47484" y="1576717"/>
            <a:ext cx="939270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Zadania punktu informacyjno-koordynacyjnego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195151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11341" y="2273941"/>
            <a:ext cx="1081087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i="1" dirty="0">
                <a:solidFill>
                  <a:schemeClr val="accent2">
                    <a:lumMod val="75000"/>
                  </a:schemeClr>
                </a:solidFill>
              </a:rPr>
              <a:t>Do zadań Punktu informacyjno-koordynacyjnego </a:t>
            </a:r>
            <a:r>
              <a:rPr lang="pl-PL" i="1" dirty="0"/>
              <a:t>Centrum Niezależnego Życia należy:</a:t>
            </a:r>
          </a:p>
          <a:p>
            <a:endParaRPr lang="pl-PL" dirty="0"/>
          </a:p>
          <a:p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3) </a:t>
            </a:r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wspieranie </a:t>
            </a:r>
            <a:r>
              <a:rPr lang="pl-PL" dirty="0"/>
              <a:t>osoby z niepełnosprawnością psychospołeczną lub z doświadczeniem kryzysu psychicznego </a:t>
            </a:r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w zakresie dokonywania wyboru usług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z zakresu opieki zdrowotnej oraz pomocy społecznej;</a:t>
            </a:r>
          </a:p>
          <a:p>
            <a:endParaRPr lang="pl-PL" dirty="0"/>
          </a:p>
          <a:p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4) </a:t>
            </a:r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informowanie o możliwości korzystania z różnych form wsparcia </a:t>
            </a:r>
            <a:r>
              <a:rPr lang="pl-PL" dirty="0"/>
              <a:t>osoby z niepełnosprawnościami, w szczególności Indywidualnego Pakietu Wsparcia;</a:t>
            </a:r>
          </a:p>
          <a:p>
            <a:endParaRPr lang="pl-PL" dirty="0"/>
          </a:p>
          <a:p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5) Kierowanie do </a:t>
            </a:r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właściwych jednostek organizacyjnych w Centrum Niezależnego Życia </a:t>
            </a:r>
            <a:r>
              <a:rPr lang="pl-PL" dirty="0"/>
              <a:t>w sytuacji dostrzeżenia potrzeb szczególnego wsparcia;</a:t>
            </a:r>
          </a:p>
          <a:p>
            <a:endParaRPr lang="pl-PL" dirty="0"/>
          </a:p>
          <a:p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6) </a:t>
            </a:r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prowadzenie profilaktyki oraz promocji zdrowia psychicznego</a:t>
            </a:r>
            <a:r>
              <a:rPr lang="pl-PL" dirty="0"/>
              <a:t>, w tym na zlecenie jednostki samorządu terytorialnego, w szczególności przez kampanie społeczne i działania edukacyjne;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3659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76059" y="1748167"/>
            <a:ext cx="1029681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Współpraca Punktu informacyjno-koordynacyjnego z centrami zdrowia psychicznego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204676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11341" y="2273941"/>
            <a:ext cx="1081087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/>
          </a:p>
          <a:p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Punkty informacyjno-koordynacyjne mają obowiązek współpracy z centrami zdrowia psychicznego </a:t>
            </a:r>
            <a:r>
              <a:rPr lang="pl-PL" dirty="0"/>
              <a:t>i innymi podmiotami świadczącymi usługi na rzecz osób z niepełnosprawnością psychospołeczną lub z doświadczeniem kryzysu psychicznego (art. 58 ust. 1 projektu ustawy).</a:t>
            </a:r>
          </a:p>
          <a:p>
            <a:endParaRPr lang="pl-PL" dirty="0"/>
          </a:p>
          <a:p>
            <a:r>
              <a:rPr lang="pl-PL" b="1" dirty="0"/>
              <a:t>Również na centra zdrowia psychicznego nałożono obowiązek </a:t>
            </a:r>
            <a:r>
              <a:rPr lang="pl-PL" dirty="0"/>
              <a:t>współpracowania z punktami informacyjno-koordynacyjnymi Centrów Niezależnego Życia (art. 58 ust. 1 projektu ustawy).</a:t>
            </a:r>
          </a:p>
          <a:p>
            <a:endParaRPr lang="pl-PL" dirty="0"/>
          </a:p>
          <a:p>
            <a:r>
              <a:rPr lang="pl-PL" dirty="0"/>
              <a:t>Zakłada się zatem </a:t>
            </a:r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ścisłą współpracę pomiędzy wszystkimi podmiotami świadczącymi usługi na rzecz osób z niepełnosprawnością psychospołeczną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i z doświadczeniem kryzysu psychicznego </a:t>
            </a:r>
            <a:r>
              <a:rPr lang="pl-PL" dirty="0"/>
              <a:t>oraz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dobry przepływ informacji pomiędzy nimi.</a:t>
            </a:r>
          </a:p>
        </p:txBody>
      </p:sp>
    </p:spTree>
    <p:extLst>
      <p:ext uri="{BB962C8B-B14F-4D97-AF65-F5344CB8AC3E}">
        <p14:creationId xmlns:p14="http://schemas.microsoft.com/office/powerpoint/2010/main" val="2333838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76059" y="1748167"/>
            <a:ext cx="1029681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Współpraca Punktu informacyjno-koordynacyjnego z centrami zdrowia psychicznego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204676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11341" y="2273941"/>
            <a:ext cx="1081087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Współpraca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ma polegać na:</a:t>
            </a:r>
          </a:p>
          <a:p>
            <a:endParaRPr lang="pl-PL" dirty="0"/>
          </a:p>
          <a:p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1) </a:t>
            </a:r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wzajemnym informowaniu się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o osobach </a:t>
            </a:r>
            <a:r>
              <a:rPr lang="pl-PL" dirty="0"/>
              <a:t>z niepełnosprawnością psychospołeczną lub z doświadczeniem kryzysu psychicznego,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korzystających z usług tych podmiotów;</a:t>
            </a:r>
          </a:p>
          <a:p>
            <a:endParaRPr lang="pl-PL" dirty="0"/>
          </a:p>
          <a:p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2) </a:t>
            </a:r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organizowaniu</a:t>
            </a:r>
            <a:r>
              <a:rPr lang="pl-PL" b="1" dirty="0"/>
              <a:t>, </a:t>
            </a:r>
            <a:r>
              <a:rPr lang="pl-PL" dirty="0"/>
              <a:t>w razie stwierdzenia takiej potrzeby, </a:t>
            </a:r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zespołów interdyscyplinarnych </a:t>
            </a:r>
            <a:r>
              <a:rPr lang="pl-PL" dirty="0"/>
              <a:t>w celu znalezienia optymalnych rozwiązań wspierających osobę z niepełnosprawnością psychospołeczną lub z doświadczeniem kryzysu psychicznego w prowadzeniu niezależnego życia, w tym:</a:t>
            </a:r>
          </a:p>
          <a:p>
            <a:endParaRPr lang="pl-PL" dirty="0"/>
          </a:p>
          <a:p>
            <a:r>
              <a:rPr lang="pl-PL" dirty="0"/>
              <a:t>a) </a:t>
            </a:r>
            <a:r>
              <a:rPr lang="pl-PL" b="1" dirty="0"/>
              <a:t>rozwiązywaniu sytuacji kryzysowych,</a:t>
            </a:r>
          </a:p>
          <a:p>
            <a:r>
              <a:rPr lang="pl-PL" dirty="0"/>
              <a:t>b) wskazywaniu </a:t>
            </a:r>
            <a:r>
              <a:rPr lang="pl-PL" b="1" dirty="0"/>
              <a:t>zasadności budowania kręgów wsparcia osoby z niepełnosprawnością psychospołeczną </a:t>
            </a:r>
            <a:r>
              <a:rPr lang="pl-PL" dirty="0"/>
              <a:t>lub z doświadczeniem kryzysu psychicznego,</a:t>
            </a:r>
          </a:p>
          <a:p>
            <a:r>
              <a:rPr lang="pl-PL" dirty="0"/>
              <a:t>c) </a:t>
            </a:r>
            <a:r>
              <a:rPr lang="pl-PL" b="1" dirty="0"/>
              <a:t>zapraszaniu osoby z niepełnosprawnością psychospołeczną lub z doświadczeniem kryzysu psychicznego na posiedzenie zespołu </a:t>
            </a:r>
            <a:r>
              <a:rPr lang="pl-PL" dirty="0"/>
              <a:t>interdyscyplinarnego celem poinformowania o możliwościach w zakresie leczenia i zdrowienia.</a:t>
            </a:r>
          </a:p>
        </p:txBody>
      </p:sp>
    </p:spTree>
    <p:extLst>
      <p:ext uri="{BB962C8B-B14F-4D97-AF65-F5344CB8AC3E}">
        <p14:creationId xmlns:p14="http://schemas.microsoft.com/office/powerpoint/2010/main" val="631487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76059" y="1748167"/>
            <a:ext cx="1029681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Funkcja monitorująca i sygnalizacyjna Punktu informacyjno-koordynacyjnego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204676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11341" y="2273941"/>
            <a:ext cx="1081087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i="1" dirty="0">
                <a:solidFill>
                  <a:schemeClr val="accent2">
                    <a:lumMod val="75000"/>
                  </a:schemeClr>
                </a:solidFill>
              </a:rPr>
              <a:t>Do zadań Punktu informacyjno-koordynacyjnego </a:t>
            </a:r>
            <a:r>
              <a:rPr lang="pl-PL" i="1" dirty="0"/>
              <a:t>Centrum Niezależnego Życia należy:</a:t>
            </a:r>
          </a:p>
          <a:p>
            <a:endParaRPr lang="pl-PL" dirty="0"/>
          </a:p>
          <a:p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7) </a:t>
            </a:r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zbieranie informacji na temat jakości usług świadczonych </a:t>
            </a:r>
            <a:r>
              <a:rPr lang="pl-PL" dirty="0"/>
              <a:t>przez podmioty zapewniające wsparcie osobom z niepełnosprawnością psychospołeczną lub z doświadczeniem kryzysu psychicznego;</a:t>
            </a:r>
          </a:p>
          <a:p>
            <a:endParaRPr lang="pl-PL" dirty="0"/>
          </a:p>
          <a:p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8) </a:t>
            </a:r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przekazywanie zebranych informacji o nieprawidłowościach </a:t>
            </a:r>
            <a:r>
              <a:rPr lang="pl-PL" dirty="0"/>
              <a:t>w funkcjonowaniu systemu wsparcia wobec osób z niepełnosprawnością psychospołeczną lub z doświadczeniem kryzysu psychicznego, podmiotowi, w którego działalności taką nieprawidłowość stwierdzono.</a:t>
            </a:r>
          </a:p>
          <a:p>
            <a:endParaRPr lang="pl-PL" dirty="0"/>
          </a:p>
          <a:p>
            <a:r>
              <a:rPr lang="pl-PL" b="1" dirty="0"/>
              <a:t>Podmiot, któremu zasygnalizowano nieprawidłowości </a:t>
            </a:r>
            <a:r>
              <a:rPr lang="pl-PL" dirty="0"/>
              <a:t>w funkcjonowaniu systemu wsparcia wobec osób z niepełnosprawnością psychospołeczną lub z doświadczeniem kryzysu psychicznego </a:t>
            </a:r>
            <a:r>
              <a:rPr lang="pl-PL" b="1" dirty="0"/>
              <a:t>jest obowiązany podjąć działania zmierzające do wyjaśnienia zgłoszonych nieprawidłowości </a:t>
            </a:r>
            <a:r>
              <a:rPr lang="pl-PL" dirty="0"/>
              <a:t>w funkcjonowaniu systemu wsparcia wobec osób z niepełnosprawnością psychospołeczną.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3810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76059" y="1748167"/>
            <a:ext cx="1029681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Personel Punktu informacyjno-koordynacyjnego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204676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11341" y="2273941"/>
            <a:ext cx="1081087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/>
          </a:p>
          <a:p>
            <a:r>
              <a:rPr lang="pl-PL" dirty="0"/>
              <a:t>Centrum Niezależnego Życia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zatrudnia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w punkcie informacyjno-koordynacyjnym </a:t>
            </a:r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koordynatorów ds. społeczno-zawodowych </a:t>
            </a:r>
            <a:r>
              <a:rPr lang="pl-PL" dirty="0"/>
              <a:t>oraz </a:t>
            </a:r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koordynatorów ds. zdrowia psychicznego.</a:t>
            </a:r>
          </a:p>
          <a:p>
            <a:endParaRPr lang="pl-PL" dirty="0"/>
          </a:p>
          <a:p>
            <a:r>
              <a:rPr lang="pl-PL" dirty="0"/>
              <a:t>Do </a:t>
            </a:r>
            <a:r>
              <a:rPr lang="pl-PL" b="1" u="sng" dirty="0">
                <a:solidFill>
                  <a:schemeClr val="accent2">
                    <a:lumMod val="75000"/>
                  </a:schemeClr>
                </a:solidFill>
              </a:rPr>
              <a:t>zadań koordynatora ds. zdrowia psychicznego </a:t>
            </a:r>
            <a:r>
              <a:rPr lang="pl-PL" dirty="0"/>
              <a:t>należy:</a:t>
            </a:r>
          </a:p>
          <a:p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1) bieżąca prowadzenie konsultacji </a:t>
            </a:r>
            <a:r>
              <a:rPr lang="pl-PL" dirty="0"/>
              <a:t>osobistych, telefonicznych oraz za pomocą innych środków porozumiewania się na odległość;</a:t>
            </a:r>
          </a:p>
          <a:p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2) bieżące prowadzenie dokumentacji </a:t>
            </a:r>
            <a:r>
              <a:rPr lang="pl-PL" dirty="0"/>
              <a:t>merytorycznej dotyczącej osób korzystających z punktu w niezbędnym zakresie;</a:t>
            </a:r>
          </a:p>
          <a:p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3) udzielanie informacji</a:t>
            </a:r>
            <a:r>
              <a:rPr lang="pl-PL" dirty="0"/>
              <a:t>, o których mowa w art. 56 i art. 58 pkt 1;</a:t>
            </a:r>
          </a:p>
          <a:p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4) bieżąca współpraca i wymiana informacji z podmiotami świadczącymi usługi w obszarze zdrowia psychicznego </a:t>
            </a:r>
            <a:r>
              <a:rPr lang="pl-PL" dirty="0"/>
              <a:t>o osobach z niepełnosprawnością psychospołeczną lub z doświadczeniem kryzysu psychicznego, korzystających z usług Centrum Niezależnego Życia lub tych podmiotów;</a:t>
            </a:r>
          </a:p>
          <a:p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5) prowadzenie i aktualizowanie na bieżąco bazy informacyjnej o podmiotach </a:t>
            </a:r>
            <a:r>
              <a:rPr lang="pl-PL" dirty="0"/>
              <a:t>działających w obszarze zdrowia psychicznego na terenie działalności Centrum Niezależnego Życia; </a:t>
            </a:r>
          </a:p>
          <a:p>
            <a:endParaRPr lang="pl-PL" dirty="0"/>
          </a:p>
          <a:p>
            <a:pPr marL="285750" indent="-285750">
              <a:buFontTx/>
              <a:buChar char="-"/>
            </a:pP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629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46968" y="5646426"/>
            <a:ext cx="8249707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Koordynacja usług medycznych i społecznych </a:t>
            </a:r>
            <a:br>
              <a:rPr lang="pl-PL" sz="3200" b="1" dirty="0">
                <a:latin typeface="Bahnschrift" pitchFamily="34" charset="0"/>
              </a:rPr>
            </a:br>
            <a:r>
              <a:rPr lang="pl-PL" sz="3200" b="1" dirty="0">
                <a:latin typeface="Bahnschrift" pitchFamily="34" charset="0"/>
              </a:rPr>
              <a:t>na rzecz osób z niepełnosprawnością psychospołeczną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195151"/>
            <a:ext cx="8381688" cy="1073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758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76059" y="1748167"/>
            <a:ext cx="1029681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Personel Punktu informacyjno-koordynacyjnego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204676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11341" y="2273941"/>
            <a:ext cx="108108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/>
          </a:p>
          <a:p>
            <a:r>
              <a:rPr lang="pl-PL" i="1" dirty="0"/>
              <a:t>Do </a:t>
            </a:r>
            <a:r>
              <a:rPr lang="pl-PL" b="1" i="1" dirty="0">
                <a:solidFill>
                  <a:schemeClr val="accent2">
                    <a:lumMod val="75000"/>
                  </a:schemeClr>
                </a:solidFill>
              </a:rPr>
              <a:t>zadań koordynatora ds. zdrowia psychicznego </a:t>
            </a:r>
            <a:r>
              <a:rPr lang="pl-PL" i="1" dirty="0"/>
              <a:t>należy:</a:t>
            </a:r>
          </a:p>
          <a:p>
            <a:endParaRPr lang="pl-PL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6) umawianie wizyt lub spotkań w podmiotach świadczących usługi </a:t>
            </a:r>
            <a:r>
              <a:rPr lang="pl-PL" dirty="0"/>
              <a:t>w obszarze zdrowia psychicznego;</a:t>
            </a:r>
          </a:p>
          <a:p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7) wspieranie </a:t>
            </a:r>
            <a:r>
              <a:rPr lang="pl-PL" dirty="0"/>
              <a:t>osoby z niepełnosprawnością psychospołeczną lub z doświadczeniem kryzysu psychicznego </a:t>
            </a:r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w zakresie dokonywania wyboru usług z zakresu opieki zdrowotnej oraz pomocy społecznej;</a:t>
            </a:r>
          </a:p>
          <a:p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8) wskazywanie na możliwość korzystania różnych form wsparcia </a:t>
            </a:r>
            <a:r>
              <a:rPr lang="pl-PL" dirty="0"/>
              <a:t>dla osób z niepełnosprawnościami, w szczególności asystencji osobistej;</a:t>
            </a:r>
          </a:p>
          <a:p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9) organizowanie, </a:t>
            </a:r>
            <a:r>
              <a:rPr lang="pl-PL" dirty="0"/>
              <a:t>w razie stwierdzenia takiej potrzeby</a:t>
            </a:r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, zespołów interdyscyplinarnych w celu znalezienia optymalnych rozwiązań wspierających </a:t>
            </a:r>
            <a:r>
              <a:rPr lang="pl-PL" dirty="0"/>
              <a:t>osobę z niepełnosprawnością psychospołeczną lub z doświadczeniem kryzysu psychicznego;</a:t>
            </a:r>
          </a:p>
          <a:p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10) zapraszanie </a:t>
            </a:r>
            <a:r>
              <a:rPr lang="pl-PL" dirty="0"/>
              <a:t>osoby z niepełnosprawnością psychospołeczną lub z doświadczeniem kryzysu psychicznego </a:t>
            </a:r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na posiedzenie zespołu </a:t>
            </a:r>
            <a:r>
              <a:rPr lang="pl-PL" dirty="0"/>
              <a:t>interdyscyplinarnego celem poinformowania o możliwościach w zakresie leczenia i zdrowienia;</a:t>
            </a:r>
          </a:p>
          <a:p>
            <a:endParaRPr lang="pl-PL" dirty="0"/>
          </a:p>
          <a:p>
            <a:pPr marL="285750" indent="-285750">
              <a:buFontTx/>
              <a:buChar char="-"/>
            </a:pP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3897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76059" y="1748167"/>
            <a:ext cx="1029681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Personel Punktu informacyjno-koordynacyjnego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204676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11341" y="2273941"/>
            <a:ext cx="1081087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/>
          </a:p>
          <a:p>
            <a:r>
              <a:rPr lang="pl-PL" i="1" dirty="0"/>
              <a:t>Do </a:t>
            </a:r>
            <a:r>
              <a:rPr lang="pl-PL" b="1" i="1" dirty="0">
                <a:solidFill>
                  <a:schemeClr val="accent2">
                    <a:lumMod val="75000"/>
                  </a:schemeClr>
                </a:solidFill>
              </a:rPr>
              <a:t>zadań koordynatora ds. zdrowia psychicznego </a:t>
            </a:r>
            <a:r>
              <a:rPr lang="pl-PL" i="1" dirty="0"/>
              <a:t>należy:</a:t>
            </a:r>
          </a:p>
          <a:p>
            <a:endParaRPr lang="pl-PL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11) współpraca z animatorem kręgów wsparcia </a:t>
            </a:r>
            <a:r>
              <a:rPr lang="pl-PL" dirty="0"/>
              <a:t>zatrudnionym w Centrum Niezależnego Życia i innymi jednostkami tego centrum oraz uczestnictwo w budowaniu kręgów wsparcia wokół osoby z niepełnosprawnością psychospołeczną;</a:t>
            </a:r>
          </a:p>
          <a:p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12) sygnalizowanie odpowiedniemu organowi nieprawidłowości w funkcjonowaniu </a:t>
            </a:r>
            <a:r>
              <a:rPr lang="pl-PL" dirty="0"/>
              <a:t>systemu wsparcia wobec osób z niepełnosprawnością psychospołeczną lub z doświadczeniem kryzysu psychicznego.</a:t>
            </a:r>
          </a:p>
          <a:p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13) inne działania na rzecz osoby z niepełnosprawnością psychospołeczną, zwłaszcza w sytuacjach kryzysowych.</a:t>
            </a:r>
          </a:p>
          <a:p>
            <a:pPr marL="285750" indent="-285750">
              <a:buFontTx/>
              <a:buChar char="-"/>
            </a:pP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292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76059" y="1748167"/>
            <a:ext cx="1029681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Personel Punktu informacyjno-koordynacyjnego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204676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11341" y="2273941"/>
            <a:ext cx="1081087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/>
          </a:p>
          <a:p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Osoba zatrudniona na stanowisku koordynatora ds. zdrowia psychicznego </a:t>
            </a:r>
            <a:r>
              <a:rPr lang="pl-PL" dirty="0"/>
              <a:t>powinna spełniać następujące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wymagania:</a:t>
            </a:r>
          </a:p>
          <a:p>
            <a:pPr lvl="0"/>
            <a:endParaRPr lang="pl-PL" dirty="0"/>
          </a:p>
          <a:p>
            <a:pPr lvl="0"/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a) wykształcenie wyższe na kierunku psychologia, pedagogika, pedagogika specjalna, pedagogika środowiskowa, socjologia, praca socjalna lub innym pokrewnym;</a:t>
            </a:r>
          </a:p>
          <a:p>
            <a:pPr lvl="0"/>
            <a:endParaRPr lang="pl-PL" b="1" dirty="0">
              <a:solidFill>
                <a:schemeClr val="accent4">
                  <a:lumMod val="75000"/>
                </a:schemeClr>
              </a:solidFill>
            </a:endParaRPr>
          </a:p>
          <a:p>
            <a:pPr lvl="0"/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b) umiejętność sporządzania dokumentów i materiałów w języku prostym;</a:t>
            </a:r>
          </a:p>
          <a:p>
            <a:pPr lvl="0"/>
            <a:endParaRPr lang="pl-PL" b="1" dirty="0">
              <a:solidFill>
                <a:schemeClr val="accent4">
                  <a:lumMod val="75000"/>
                </a:schemeClr>
              </a:solidFill>
            </a:endParaRPr>
          </a:p>
          <a:p>
            <a:pPr lvl="0"/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c) posiada co najmniej 6-miesięczne doświadczenie w działalności na rzecz osób z niepełnosprawnością psychospołeczną lub z doświadczeniem kryzysu psychicznego </a:t>
            </a:r>
            <a:r>
              <a:rPr lang="pl-PL" dirty="0"/>
              <a:t>lub w udzielaniu im wsparcia, lub posiada co najmniej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6- miesięczny staż pracy lub </a:t>
            </a:r>
            <a:r>
              <a:rPr lang="pl-PL" dirty="0" err="1">
                <a:solidFill>
                  <a:schemeClr val="accent4">
                    <a:lumMod val="75000"/>
                  </a:schemeClr>
                </a:solidFill>
              </a:rPr>
              <a:t>wolontariacki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 w organizacji pozarządowej, </a:t>
            </a:r>
            <a:r>
              <a:rPr lang="pl-PL" dirty="0"/>
              <a:t>o której mowa w art. 3 ust. 2 ustawy z dnia 24 kwietnia 2003 r. o działalności pożytku publicznego i o wolontariacie, do której celów statutowych należy działalność na rzecz osób z niepełnosprawnością psychospołeczną lub z doświadczeniem kryzysu psychicznego.</a:t>
            </a:r>
          </a:p>
        </p:txBody>
      </p:sp>
    </p:spTree>
    <p:extLst>
      <p:ext uri="{BB962C8B-B14F-4D97-AF65-F5344CB8AC3E}">
        <p14:creationId xmlns:p14="http://schemas.microsoft.com/office/powerpoint/2010/main" val="27678640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800962" y="5329567"/>
            <a:ext cx="538191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Wyspecjalizowane Centra Niezależnego Życia dla osób z niepełnosprawnością psychospołeczną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195151"/>
            <a:ext cx="8381688" cy="1073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5858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76059" y="1748167"/>
            <a:ext cx="1029681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Wyspecjalizowane Centra Niezależnego Życia dla osób z niepełnosprawnością psychospołeczną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204676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87541" y="2492030"/>
            <a:ext cx="1081087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Jednym z rodzajów wyspecjalizowanych Centrów Niezależnego Życia są </a:t>
            </a:r>
            <a:r>
              <a:rPr lang="pl-PL" b="1" u="sng" dirty="0">
                <a:solidFill>
                  <a:schemeClr val="accent2">
                    <a:lumMod val="75000"/>
                  </a:schemeClr>
                </a:solidFill>
              </a:rPr>
              <a:t>centra dla osób z niepełnosprawnością psychospołeczną.</a:t>
            </a:r>
          </a:p>
          <a:p>
            <a:endParaRPr lang="pl-PL" dirty="0"/>
          </a:p>
          <a:p>
            <a:r>
              <a:rPr lang="pl-PL" dirty="0"/>
              <a:t>Wyspecjalizowane Centra Niezależnego Życia dla osób z niepełnosprawnością psychospołeczną </a:t>
            </a:r>
            <a:r>
              <a:rPr lang="pl-PL" b="1" dirty="0"/>
              <a:t>mają obowiązek realizowania zadania wsparcia dziennego, które może być poszerzone o kluby samopomocy.</a:t>
            </a:r>
          </a:p>
          <a:p>
            <a:endParaRPr lang="pl-PL" dirty="0"/>
          </a:p>
          <a:p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Wsparcie dzienne </a:t>
            </a:r>
            <a:r>
              <a:rPr lang="pl-PL" dirty="0"/>
              <a:t>jest definiowane jako indywidualne lub zespołowe treningi samoobsługi i treningi umiejętności społecznych, polegające na nauce, rozwijaniu lub podtrzymywaniu umiejętności w zakresie czynności dnia codziennego i funkcjonowania w życiu społecznym, w tym podczas pobytu dziennego (art. 2 pkt 9 projektu ustawy). Przewidziany jest specjalny tryb kwalifikowania do wsparcia dziennego.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16289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76059" y="1748167"/>
            <a:ext cx="1029681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Wyspecjalizowane Centra Niezależnego Życia dla osób z niepełnosprawnością psychospołeczną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204676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87541" y="2492030"/>
            <a:ext cx="1081087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Wsparcie dzienne ma w szczególności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na celu zwiększanie zaradności i samodzielności życiowej, a także włączenie społeczne.</a:t>
            </a:r>
          </a:p>
          <a:p>
            <a:endParaRPr lang="pl-PL" dirty="0"/>
          </a:p>
          <a:p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Osobami uprawnionymi do otrzymania wsparcia dziennego </a:t>
            </a:r>
            <a:r>
              <a:rPr lang="pl-PL" dirty="0"/>
              <a:t>są osoby z niepełnosprawnościami </a:t>
            </a:r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wymagające stałego i intensywnego wsparcia do życia w środowisku rodzinnym i społecznym.</a:t>
            </a:r>
          </a:p>
          <a:p>
            <a:endParaRPr lang="pl-PL" dirty="0"/>
          </a:p>
          <a:p>
            <a:r>
              <a:rPr lang="pl-PL" u="sng" dirty="0"/>
              <a:t>Liczba miejsc </a:t>
            </a:r>
            <a:r>
              <a:rPr lang="pl-PL" dirty="0"/>
              <a:t>wsparcia dziennego w jednym budynku </a:t>
            </a:r>
            <a:r>
              <a:rPr lang="pl-PL" u="sng" dirty="0"/>
              <a:t>nie może być większa niż 30.</a:t>
            </a:r>
          </a:p>
          <a:p>
            <a:endParaRPr lang="pl-PL" dirty="0"/>
          </a:p>
          <a:p>
            <a:r>
              <a:rPr lang="pl-PL" dirty="0"/>
              <a:t>Centrum Niezależnego Życia </a:t>
            </a:r>
            <a:r>
              <a:rPr lang="pl-PL" u="sng" dirty="0"/>
              <a:t>może prowadzić wsparcie dzienne w kilku budynkach.</a:t>
            </a:r>
          </a:p>
          <a:p>
            <a:r>
              <a:rPr lang="pl-PL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75667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76059" y="1748167"/>
            <a:ext cx="1029681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Wyspecjalizowane Centra Niezależnego Życia dla osób z niepełnosprawnością psychospołeczną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204676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87541" y="2492030"/>
            <a:ext cx="1081087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/>
          </a:p>
          <a:p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Klub samopomocy </a:t>
            </a:r>
            <a:r>
              <a:rPr lang="pl-PL" dirty="0"/>
              <a:t>jest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formą wsparcia w nawiązywaniu i utrzymywaniu relacji społecznych oraz działań samopomocowych, których szczegółowy sposób funkcjonowania jest określony w przepisach rozporządzenia. </a:t>
            </a:r>
            <a:endParaRPr lang="pl-PL" b="1" dirty="0"/>
          </a:p>
          <a:p>
            <a:endParaRPr lang="pl-PL" b="1" dirty="0"/>
          </a:p>
          <a:p>
            <a:r>
              <a:rPr lang="pl-PL" b="1" dirty="0"/>
              <a:t>Kluby samopomocy </a:t>
            </a:r>
            <a:r>
              <a:rPr lang="pl-PL" dirty="0"/>
              <a:t>są formą zbliżoną do wsparcia dziennego (ale jednak nie stanowiącą wsparcia dziennego!), a przeznaczoną </a:t>
            </a:r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dla osób oczekujących na przyjęcie do wsparcia dziennego, albo byłych uczestników wsparcia dziennego.</a:t>
            </a:r>
          </a:p>
          <a:p>
            <a:endParaRPr lang="pl-PL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pl-PL" b="1" dirty="0"/>
              <a:t>Zakres działania </a:t>
            </a:r>
            <a:r>
              <a:rPr lang="pl-PL" dirty="0"/>
              <a:t>klubu samopomocy jest </a:t>
            </a:r>
            <a:r>
              <a:rPr lang="pl-PL" b="1" dirty="0"/>
              <a:t>ustalany indywidualnie przez Centrum Niezależnego Życia.</a:t>
            </a:r>
            <a:endParaRPr lang="pl-PL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dirty="0"/>
          </a:p>
          <a:p>
            <a:r>
              <a:rPr lang="pl-PL" dirty="0"/>
              <a:t>W klubie samopomocy Centrum Niezależnego Życia zatrudnia osoby posiadające kwalifikacje odpowiadające kwalifikacją osób prowadzących wsparcie dzienne.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14765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76059" y="1748167"/>
            <a:ext cx="1029681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Wyspecjalizowane Centra Niezależnego Życia dla osób z niepełnosprawnością psychospołeczną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204676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87541" y="2492030"/>
            <a:ext cx="1081087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/>
          </a:p>
          <a:p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Oprócz wsparcia dziennego, które może być poszerzone o kluby samopomocy wyspecjalizowane Centra Niezależnego Życia  </a:t>
            </a:r>
            <a:r>
              <a:rPr lang="pl-PL" dirty="0"/>
              <a:t>co najmniej trzy zadania spośród zadań:</a:t>
            </a:r>
          </a:p>
          <a:p>
            <a:endParaRPr lang="pl-PL" dirty="0"/>
          </a:p>
          <a:p>
            <a:r>
              <a:rPr lang="pl-PL" dirty="0"/>
              <a:t>1) organizacja punktów informacyjno-koordynacyjnych;</a:t>
            </a:r>
          </a:p>
          <a:p>
            <a:r>
              <a:rPr lang="pl-PL" dirty="0"/>
              <a:t>2) organizacja interwencyjnych miejsc całodobowego pobytu;</a:t>
            </a:r>
          </a:p>
          <a:p>
            <a:r>
              <a:rPr lang="pl-PL" dirty="0"/>
              <a:t>3) budowanie kręgów wsparcia;</a:t>
            </a:r>
          </a:p>
          <a:p>
            <a:r>
              <a:rPr lang="pl-PL" dirty="0"/>
              <a:t>4) usługa tłumacza PJM/SJM oraz tłumacza-przewodnika SKOGN;</a:t>
            </a:r>
          </a:p>
          <a:p>
            <a:r>
              <a:rPr lang="pl-PL" dirty="0"/>
              <a:t>5) usługa instruktora orientacji przestrzennej;</a:t>
            </a:r>
          </a:p>
          <a:p>
            <a:r>
              <a:rPr lang="pl-PL" dirty="0"/>
              <a:t>6) koordynacja rehabilitacji zintegrowanej;</a:t>
            </a:r>
          </a:p>
          <a:p>
            <a:r>
              <a:rPr lang="pl-PL" dirty="0"/>
              <a:t>7) organizacja punktów nieodpłatnego poradnictwa prawnego dla osób z niepełnosprawnościami i ich rodzin.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85033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800962" y="5329567"/>
            <a:ext cx="538191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Umieszczanie osób z niepełnosprawnością psychospołeczną w szpitalu psychiatrycznym bez ich zgody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195151"/>
            <a:ext cx="8381688" cy="1073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438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95109" y="2011054"/>
            <a:ext cx="1029681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Umieszczanie osób z niepełnosprawnością psychospołeczną w szpitalu psychiatrycznym bez ich zgody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204676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11341" y="2273941"/>
            <a:ext cx="1081087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/>
          </a:p>
          <a:p>
            <a:endParaRPr lang="pl-PL" b="1" dirty="0"/>
          </a:p>
          <a:p>
            <a:r>
              <a:rPr lang="pl-PL" dirty="0"/>
              <a:t>Ma nastąpić znaczące ograniczenie systemu przymusowego umieszczania w szpitalu psychiatrycznym polegające </a:t>
            </a:r>
            <a:r>
              <a:rPr lang="pl-PL" b="1" u="sng" dirty="0"/>
              <a:t>na </a:t>
            </a:r>
            <a:r>
              <a:rPr lang="pl-PL" b="1" u="sng" dirty="0">
                <a:solidFill>
                  <a:schemeClr val="accent2">
                    <a:lumMod val="75000"/>
                  </a:schemeClr>
                </a:solidFill>
              </a:rPr>
              <a:t>niezwłocznym derogowaniu art. 29 ustawy o ochronie zdrowia psychicznego</a:t>
            </a:r>
            <a:r>
              <a:rPr lang="pl-PL" b="1" u="sng" dirty="0"/>
              <a:t>, przewidującego tryb wnioskowy przymusowego umieszczania w szpitalu psychiatrycznym</a:t>
            </a:r>
            <a:r>
              <a:rPr lang="pl-PL" dirty="0"/>
              <a:t>.</a:t>
            </a:r>
            <a:endParaRPr lang="pl-PL" b="1" dirty="0"/>
          </a:p>
          <a:p>
            <a:endParaRPr lang="pl-PL" b="1" dirty="0"/>
          </a:p>
          <a:p>
            <a:r>
              <a:rPr lang="pl-PL" b="1" dirty="0"/>
              <a:t>Przepis art. 29 ust. 1 </a:t>
            </a:r>
            <a:r>
              <a:rPr lang="pl-PL" b="1" dirty="0" err="1"/>
              <a:t>u.o.z.p</a:t>
            </a:r>
            <a:r>
              <a:rPr lang="pl-PL" b="1" dirty="0"/>
              <a:t>. </a:t>
            </a:r>
            <a:r>
              <a:rPr lang="pl-PL" dirty="0"/>
              <a:t>zawierający wnioskowy tryb przymusowego umieszczenia w szpitalu psychiatrycznym w zasadzie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opiera się na czysto medycznych przesłankach hospitalizacji osób chorych psychicznie bez zgody. </a:t>
            </a:r>
            <a:endParaRPr lang="pl-PL" u="sng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u="sng" dirty="0"/>
          </a:p>
          <a:p>
            <a:r>
              <a:rPr lang="pl-PL" u="sng" dirty="0"/>
              <a:t>To niepełnosprawność psychiczna jest zasadniczą podstawą pozbawienia wolności </a:t>
            </a:r>
            <a:r>
              <a:rPr lang="pl-PL" dirty="0"/>
              <a:t>w szpitalu psychiatrycznym, a dodatkowe przesłanki medyczne jedynie tę podstawę doprecyzowują. </a:t>
            </a:r>
            <a:endParaRPr lang="pl-PL" b="1" dirty="0"/>
          </a:p>
          <a:p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W myśl art. 14 ust. 1 pkt b Konwencji o prawach osób z niepełnosprawnościami jest to zakazane.  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7370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48683" y="1712601"/>
            <a:ext cx="12730921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Koordynacja usług medycznych i społecznych </a:t>
            </a:r>
            <a:br>
              <a:rPr lang="pl-PL" sz="3200" b="1" dirty="0">
                <a:latin typeface="Bahnschrift" pitchFamily="34" charset="0"/>
              </a:rPr>
            </a:br>
            <a:r>
              <a:rPr lang="pl-PL" sz="3200" b="1" dirty="0">
                <a:latin typeface="Bahnschrift" pitchFamily="34" charset="0"/>
              </a:rPr>
              <a:t>na rzecz osób z niepełnosprawnością psychospołeczną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195151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11341" y="2321566"/>
            <a:ext cx="1081087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chemeClr val="accent2">
                    <a:lumMod val="50000"/>
                  </a:schemeClr>
                </a:solidFill>
                <a:latin typeface="Bahnschrift" pitchFamily="34" charset="0"/>
              </a:rPr>
              <a:t>Obecnie funkcjonujące rozwiązania prawne nie zapewniają wystarczającej koordynacji </a:t>
            </a:r>
            <a:r>
              <a:rPr lang="pl-PL" dirty="0">
                <a:latin typeface="Bahnschrift" pitchFamily="34" charset="0"/>
              </a:rPr>
              <a:t>usług medycznych i społecznych dla osób z niepełnosprawnością psychospołeczną. </a:t>
            </a:r>
          </a:p>
          <a:p>
            <a:endParaRPr lang="pl-PL" dirty="0">
              <a:latin typeface="Bahnschrift" pitchFamily="34" charset="0"/>
            </a:endParaRPr>
          </a:p>
          <a:p>
            <a:r>
              <a:rPr lang="pl-PL" b="1" dirty="0">
                <a:solidFill>
                  <a:schemeClr val="accent2">
                    <a:lumMod val="50000"/>
                  </a:schemeClr>
                </a:solidFill>
                <a:latin typeface="Bahnschrift" pitchFamily="34" charset="0"/>
              </a:rPr>
              <a:t>Brak również koordynacji w zakresie samego sektor usług medycznych</a:t>
            </a:r>
            <a:r>
              <a:rPr lang="pl-PL" b="1" dirty="0">
                <a:latin typeface="Bahnschrift" pitchFamily="34" charset="0"/>
              </a:rPr>
              <a:t>. </a:t>
            </a:r>
            <a:r>
              <a:rPr lang="pl-PL" dirty="0">
                <a:latin typeface="Bahnschrift" pitchFamily="34" charset="0"/>
              </a:rPr>
              <a:t>Główną przyczyną tego stanu jest wielość podmiotów świadczących usługi ochrony zdrowia i tradycyjny, </a:t>
            </a:r>
            <a:r>
              <a:rPr lang="pl-PL" b="1" dirty="0">
                <a:solidFill>
                  <a:schemeClr val="accent2">
                    <a:lumMod val="50000"/>
                  </a:schemeClr>
                </a:solidFill>
                <a:latin typeface="Bahnschrift" pitchFamily="34" charset="0"/>
              </a:rPr>
              <a:t>separacyjny model leczenia psychiatrycznego</a:t>
            </a:r>
            <a:r>
              <a:rPr lang="pl-PL" dirty="0">
                <a:solidFill>
                  <a:schemeClr val="accent2">
                    <a:lumMod val="50000"/>
                  </a:schemeClr>
                </a:solidFill>
                <a:latin typeface="Bahnschrift" pitchFamily="34" charset="0"/>
              </a:rPr>
              <a:t>. </a:t>
            </a:r>
          </a:p>
          <a:p>
            <a:endParaRPr lang="pl-PL" dirty="0">
              <a:latin typeface="Bahnschrift" pitchFamily="34" charset="0"/>
            </a:endParaRPr>
          </a:p>
          <a:p>
            <a:r>
              <a:rPr lang="pl-PL" dirty="0">
                <a:latin typeface="Bahnschrift" pitchFamily="34" charset="0"/>
              </a:rPr>
              <a:t>Występuje istotny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  <a:latin typeface="Bahnschrift" pitchFamily="34" charset="0"/>
              </a:rPr>
              <a:t>problem wsparcia osoby z niepełnosprawnością psychospołeczną po zakończonej hospitalizacji psychiatrycznej. 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562" y="5041013"/>
            <a:ext cx="28575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20927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800962" y="5329567"/>
            <a:ext cx="538191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Stosowanie przymusu bezpośredniego wobec osób z niepełnosprawnością psychospołeczną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195151"/>
            <a:ext cx="8381688" cy="1073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9031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95109" y="2011054"/>
            <a:ext cx="1029681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Stosowanie przymusu bezpośredniego wobec osób z niepełnosprawnością psychospołeczną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204676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78016" y="2531116"/>
            <a:ext cx="1081087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l-PL" u="sng" dirty="0"/>
              <a:t>art. 18e ust. 5  - aktualne brzmienie</a:t>
            </a:r>
            <a:br>
              <a:rPr lang="pl-PL" dirty="0"/>
            </a:br>
            <a:r>
              <a:rPr lang="pl-PL" dirty="0"/>
              <a:t>„Dane utrwalone za pomocą urządzeń monitorujących mogą być przetwarzane wyłącznie przez osoby posiadające pisemne upoważnienie wydane przez administratora danych, w szczególności sędziów oraz Rzeczników Praw Pacjenta Szpitala Psychiatrycznego, w celu realizacji zadań określonych w ustawie. Osoby posiadające pisemne upoważnienie są zobowiązane do zachowania tych danych w tajemnicy”.</a:t>
            </a:r>
          </a:p>
          <a:p>
            <a:endParaRPr lang="pl-PL" dirty="0"/>
          </a:p>
          <a:p>
            <a:r>
              <a:rPr lang="pl-PL" u="sng" dirty="0"/>
              <a:t>art. 18e ust. 5  - proponowana zmiana – modyfikacja brzmienia:</a:t>
            </a:r>
            <a:br>
              <a:rPr lang="pl-PL" dirty="0"/>
            </a:br>
            <a:r>
              <a:rPr lang="pl-PL" dirty="0"/>
              <a:t>„Dane są przetwarzane wyłącznie przez osoby posiadające pisemne upoważnienie wydane przez administratora danych. Osoby posiadające pisemne upoważnienie są zobowiązane do zachowania tych danych w tajemnicy”.</a:t>
            </a:r>
          </a:p>
          <a:p>
            <a:pPr fontAlgn="base"/>
            <a:br>
              <a:rPr lang="pl-PL" dirty="0"/>
            </a:br>
            <a:r>
              <a:rPr lang="pl-PL" u="sng" dirty="0"/>
              <a:t>Wprowadzenie nowego art. 18e ust. 5a o następującym brzmieniu:</a:t>
            </a:r>
            <a:br>
              <a:rPr lang="pl-PL" u="sng" dirty="0"/>
            </a:br>
            <a:r>
              <a:rPr lang="pl-PL" dirty="0"/>
              <a:t>„Sędziom oraz Rzecznikom Praw Pacjenta Szpitala Psychiatrycznego udostępnia się dane utrwalone za pomocą urządzeń monitorujących na ich żądanie w celu realizacji zadań określonych w ustawie”.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82206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800962" y="5329567"/>
            <a:ext cx="538191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Zmiany w Kodeksie karnym wykonawczym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195151"/>
            <a:ext cx="8381688" cy="1073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0370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35045" y="1468129"/>
            <a:ext cx="1029681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Zmiany w Kodeksie karnym wykonawczym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204676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78016" y="2531116"/>
            <a:ext cx="1081087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W projekcie zmian innych ustaw przewidziano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zmianę brzmienia punktu 3 w ustępie 3 w art. 88 </a:t>
            </a:r>
            <a:r>
              <a:rPr lang="pl-PL" b="1" dirty="0" err="1">
                <a:solidFill>
                  <a:schemeClr val="accent2">
                    <a:lumMod val="75000"/>
                  </a:schemeClr>
                </a:solidFill>
              </a:rPr>
              <a:t>k.k.w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pl-PL" b="1" dirty="0"/>
              <a:t>w ten sposób, że dotyczy on osób skazanych za </a:t>
            </a:r>
            <a:r>
              <a:rPr lang="pl-PL" dirty="0"/>
              <a:t>przestępstwa z art. 197–203 k.k., a nie wszystkich osób z niepełnosprawnością psychospołeczną (verba legis: z niepsychotycznymi zaburzeniami psychicznymi).</a:t>
            </a:r>
          </a:p>
          <a:p>
            <a:endParaRPr lang="pl-PL" dirty="0"/>
          </a:p>
          <a:p>
            <a:r>
              <a:rPr lang="pl-PL" dirty="0"/>
              <a:t>Zgodnie z art. 88 ust. 3 </a:t>
            </a:r>
            <a:r>
              <a:rPr lang="pl-PL" dirty="0" err="1"/>
              <a:t>k.k.w</a:t>
            </a:r>
            <a:r>
              <a:rPr lang="pl-PL" dirty="0"/>
              <a:t>. skazanego z niepsychotycznymi zaburzeniami psychicznymi, w tym skazanego za przestępstwo z art. 197–203 k.k., popełnione w związku z zaburzeniami preferencji seksualnych a także osoby upośledzone umysłowo </a:t>
            </a:r>
            <a:r>
              <a:rPr lang="pl-PL" b="1" dirty="0"/>
              <a:t>osadza się zawsze w zakładzie karnym typu zamkniętego.  </a:t>
            </a:r>
            <a:r>
              <a:rPr lang="pl-PL" dirty="0"/>
              <a:t>Osoby z niepełnosprawnościami psychospołecznymi i niepełnosprawnością intelektualną </a:t>
            </a:r>
            <a:r>
              <a:rPr lang="pl-PL" u="sng" dirty="0"/>
              <a:t>są w tym przypadku traktowane znacząco odmiennie i gorzej niż inne osoby. </a:t>
            </a:r>
            <a:r>
              <a:rPr lang="pl-PL" dirty="0"/>
              <a:t>Jest to </a:t>
            </a:r>
            <a:r>
              <a:rPr lang="pl-PL" b="1" dirty="0"/>
              <a:t>przepis dyskryminacyjny</a:t>
            </a:r>
            <a:r>
              <a:rPr lang="pl-PL" dirty="0"/>
              <a:t>, sprzeczny z art. 15 Konwencji, ale również art. 5 Konwencji (zakaz dyskryminacji) i art. 12 Konwencji (równość wobec prawa).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29450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35045" y="1468129"/>
            <a:ext cx="10296816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Zmiany w Kodeksie karnym wykonawczym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204676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78016" y="2531116"/>
            <a:ext cx="1081087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Zaproponowano zmianę art. 96 § 1 i 2  Kodeksu karnego wykonawczego w ten sposób, aby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wymagane było uzyskanie zgody osoby z niepełnosprawnością psychospołeczną </a:t>
            </a:r>
            <a:r>
              <a:rPr lang="pl-PL" b="1" dirty="0"/>
              <a:t>(verba legis: </a:t>
            </a:r>
            <a:r>
              <a:rPr lang="pl-PL" dirty="0"/>
              <a:t>niepsychotycznymi zaburzeniami psychicznymi)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na stosowanie do niej terapeutycznego systemu wykonywania kary na zasadzie równego traktowania wszystkich. </a:t>
            </a:r>
          </a:p>
          <a:p>
            <a:endParaRPr lang="pl-PL" dirty="0"/>
          </a:p>
          <a:p>
            <a:r>
              <a:rPr lang="pl-PL" dirty="0"/>
              <a:t>Aktualnie, w przypadku skazanych z niepełnosprawnościami psychospołecznymi (zgodnie z ustawą „niepsychotycznymi zaburzeniami psychicznymi”) oraz z niepełnosprawnością intelektualną (zgodnie z ustawą „upośledzonych umysłowo”)  </a:t>
            </a:r>
            <a:r>
              <a:rPr lang="pl-PL" b="1" dirty="0"/>
              <a:t>do odbywania kary w systemie terapeutycznym nie jest wymagana ich zgoda. </a:t>
            </a:r>
          </a:p>
          <a:p>
            <a:endParaRPr lang="pl-PL" b="1" dirty="0"/>
          </a:p>
          <a:p>
            <a:r>
              <a:rPr lang="pl-PL" u="sng" dirty="0"/>
              <a:t>W doktrynie prawa wskazuje się, że jest to związane ze specyfiką dysfunkcji, którymi są oni dotknięci. </a:t>
            </a:r>
            <a:r>
              <a:rPr lang="pl-PL" dirty="0"/>
              <a:t>Zgoda jest jednak niezbędna do podejmowania wobec nich jakichkolwiek oddziaływań leczniczych bądź rehabilitacyjnych.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1587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90877" y="1231799"/>
            <a:ext cx="10806544" cy="2387600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DZIĘKUJĘ ZA UWAGĘ!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195151"/>
            <a:ext cx="8381688" cy="1073211"/>
          </a:xfrm>
          <a:prstGeom prst="rect">
            <a:avLst/>
          </a:prstGeom>
        </p:spPr>
      </p:pic>
      <p:grpSp>
        <p:nvGrpSpPr>
          <p:cNvPr id="11" name="Grupa 10"/>
          <p:cNvGrpSpPr/>
          <p:nvPr/>
        </p:nvGrpSpPr>
        <p:grpSpPr>
          <a:xfrm>
            <a:off x="3215390" y="5414517"/>
            <a:ext cx="5079741" cy="1236005"/>
            <a:chOff x="3215390" y="5414517"/>
            <a:chExt cx="5079741" cy="1236005"/>
          </a:xfrm>
        </p:grpSpPr>
        <p:pic>
          <p:nvPicPr>
            <p:cNvPr id="10" name="Obraz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47714" y="6092487"/>
              <a:ext cx="847417" cy="487722"/>
            </a:xfrm>
            <a:prstGeom prst="rect">
              <a:avLst/>
            </a:prstGeom>
          </p:spPr>
        </p:pic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15390" y="5551689"/>
              <a:ext cx="1298561" cy="280440"/>
            </a:xfrm>
            <a:prstGeom prst="rect">
              <a:avLst/>
            </a:prstGeom>
          </p:spPr>
        </p:pic>
        <p:pic>
          <p:nvPicPr>
            <p:cNvPr id="6" name="Obraz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160391" y="5414517"/>
              <a:ext cx="1298561" cy="554784"/>
            </a:xfrm>
            <a:prstGeom prst="rect">
              <a:avLst/>
            </a:prstGeom>
          </p:spPr>
        </p:pic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447714" y="5441951"/>
              <a:ext cx="640135" cy="390178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215390" y="6126018"/>
              <a:ext cx="1024217" cy="420660"/>
            </a:xfrm>
            <a:prstGeom prst="rect">
              <a:avLst/>
            </a:prstGeom>
          </p:spPr>
        </p:pic>
        <p:pic>
          <p:nvPicPr>
            <p:cNvPr id="9" name="Obraz 8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524231" y="6126221"/>
              <a:ext cx="792549" cy="5243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88600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48682" y="1569726"/>
            <a:ext cx="12730921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Koordynacja usług medycznych i społecznych na rzecz osób z niepełnosprawnością psychospołeczną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195151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11342" y="2197740"/>
            <a:ext cx="1081087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Bahnschrift" pitchFamily="34" charset="0"/>
              </a:rPr>
              <a:t>A zatem </a:t>
            </a:r>
            <a:r>
              <a:rPr lang="pl-PL" b="1" dirty="0">
                <a:solidFill>
                  <a:schemeClr val="accent2">
                    <a:lumMod val="50000"/>
                  </a:schemeClr>
                </a:solidFill>
                <a:latin typeface="Bahnschrift" pitchFamily="34" charset="0"/>
              </a:rPr>
              <a:t>zaistniała potrzeba zmiany obecnie istniejącego systemu wsparcia osób z niepełnosprawnością psychospołeczną i realizacji modelu</a:t>
            </a:r>
            <a:r>
              <a:rPr lang="pl-PL" dirty="0">
                <a:latin typeface="Bahnschrift" pitchFamily="34" charset="0"/>
              </a:rPr>
              <a:t>, w którym istnieje:</a:t>
            </a:r>
          </a:p>
          <a:p>
            <a:endParaRPr lang="pl-PL" dirty="0">
              <a:latin typeface="Bahnschrift" pitchFamily="34" charset="0"/>
            </a:endParaRPr>
          </a:p>
          <a:p>
            <a:r>
              <a:rPr lang="pl-PL" dirty="0">
                <a:latin typeface="Bahnschrift" pitchFamily="34" charset="0"/>
              </a:rPr>
              <a:t>a)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  <a:latin typeface="Bahnschrift" pitchFamily="34" charset="0"/>
              </a:rPr>
              <a:t>podmiotowe podejście </a:t>
            </a:r>
            <a:r>
              <a:rPr lang="pl-PL" dirty="0">
                <a:latin typeface="Bahnschrift" pitchFamily="34" charset="0"/>
              </a:rPr>
              <a:t>do osób z niepełnosprawnością psychospołeczną wymagających wsparcia;</a:t>
            </a:r>
          </a:p>
          <a:p>
            <a:endParaRPr lang="pl-PL" dirty="0">
              <a:latin typeface="Bahnschrift" pitchFamily="34" charset="0"/>
            </a:endParaRPr>
          </a:p>
          <a:p>
            <a:r>
              <a:rPr lang="pl-PL" dirty="0">
                <a:latin typeface="Bahnschrift" pitchFamily="34" charset="0"/>
              </a:rPr>
              <a:t>b)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  <a:latin typeface="Bahnschrift" pitchFamily="34" charset="0"/>
              </a:rPr>
              <a:t>integracja usług </a:t>
            </a:r>
            <a:r>
              <a:rPr lang="pl-PL" dirty="0">
                <a:latin typeface="Bahnschrift" pitchFamily="34" charset="0"/>
              </a:rPr>
              <a:t>z zakresu ochrony zdrowia i wsparcia społecznego;</a:t>
            </a:r>
          </a:p>
          <a:p>
            <a:endParaRPr lang="pl-PL" dirty="0">
              <a:latin typeface="Bahnschrift" pitchFamily="34" charset="0"/>
            </a:endParaRPr>
          </a:p>
          <a:p>
            <a:r>
              <a:rPr lang="pl-PL" dirty="0">
                <a:latin typeface="Bahnschrift" pitchFamily="34" charset="0"/>
              </a:rPr>
              <a:t>c)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  <a:latin typeface="Bahnschrift" pitchFamily="34" charset="0"/>
              </a:rPr>
              <a:t>skoordynowanie działań podmiotów świadczących usługi </a:t>
            </a:r>
            <a:r>
              <a:rPr lang="pl-PL" dirty="0">
                <a:latin typeface="Bahnschrift" pitchFamily="34" charset="0"/>
              </a:rPr>
              <a:t>medyczne i społeczne, w tym partnerstwo i obowiązek wzajemnej współpracy;</a:t>
            </a:r>
          </a:p>
          <a:p>
            <a:endParaRPr lang="pl-PL" dirty="0">
              <a:latin typeface="Bahnschrift" pitchFamily="34" charset="0"/>
            </a:endParaRPr>
          </a:p>
          <a:p>
            <a:r>
              <a:rPr lang="pl-PL" dirty="0">
                <a:latin typeface="Bahnschrift" pitchFamily="34" charset="0"/>
              </a:rPr>
              <a:t>d)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  <a:latin typeface="Bahnschrift" pitchFamily="34" charset="0"/>
              </a:rPr>
              <a:t>Kontrola jakości i dostępności usług </a:t>
            </a:r>
            <a:r>
              <a:rPr lang="pl-PL" dirty="0">
                <a:latin typeface="Bahnschrift" pitchFamily="34" charset="0"/>
              </a:rPr>
              <a:t>dla osób z niepełnosprawnością psychospołeczną;</a:t>
            </a:r>
          </a:p>
          <a:p>
            <a:endParaRPr lang="pl-PL" dirty="0">
              <a:latin typeface="Bahnschrift" pitchFamily="34" charset="0"/>
            </a:endParaRPr>
          </a:p>
          <a:p>
            <a:r>
              <a:rPr lang="pl-PL" dirty="0">
                <a:latin typeface="Bahnschrift" pitchFamily="34" charset="0"/>
              </a:rPr>
              <a:t>e)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  <a:latin typeface="Bahnschrift" pitchFamily="34" charset="0"/>
              </a:rPr>
              <a:t>zindywidualizowany, bazujący na pełnej diagnozie proces terapeutyczny.</a:t>
            </a:r>
          </a:p>
        </p:txBody>
      </p:sp>
    </p:spTree>
    <p:extLst>
      <p:ext uri="{BB962C8B-B14F-4D97-AF65-F5344CB8AC3E}">
        <p14:creationId xmlns:p14="http://schemas.microsoft.com/office/powerpoint/2010/main" val="899660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48682" y="1569726"/>
            <a:ext cx="12730921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Koordynacja usług medycznych i społecznych na rzecz osób z niepełnosprawnością psychospołeczną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195151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11342" y="2197740"/>
            <a:ext cx="1081087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b="1" dirty="0"/>
          </a:p>
          <a:p>
            <a:r>
              <a:rPr lang="pl-PL" b="1" dirty="0"/>
              <a:t>System ma mieć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charakter kompleksowy i ściśle złączony z geograficzno-społecznym środowiskiem życia danej osoby. </a:t>
            </a:r>
          </a:p>
          <a:p>
            <a:endParaRPr lang="pl-PL" dirty="0"/>
          </a:p>
          <a:p>
            <a:r>
              <a:rPr lang="pl-PL" dirty="0"/>
              <a:t>Realizowany model zakłada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tworzenie rozwiązań komplementarnych względem  istniejących,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głównie przez poziome sieci korelacji zorientowane na potrzeby osób z niepełnosprawnością psychospołeczną</a:t>
            </a:r>
            <a:r>
              <a:rPr lang="pl-PL" b="1" dirty="0"/>
              <a:t>, </a:t>
            </a:r>
            <a:r>
              <a:rPr lang="pl-PL" dirty="0"/>
              <a:t>w tym wzorów wsparcia świadczonych w ramach posiadanych kompetencji przez dane typy instytucji (podmioty lecznicze, jednostki pomocy społecznej i podmioty wsparcia osób z niepełnosprawnościami).</a:t>
            </a:r>
          </a:p>
          <a:p>
            <a:endParaRPr lang="pl-PL" dirty="0">
              <a:solidFill>
                <a:schemeClr val="accent4">
                  <a:lumMod val="75000"/>
                </a:schemeClr>
              </a:solidFill>
              <a:latin typeface="Bahnschrift" pitchFamily="34" charset="0"/>
            </a:endParaRPr>
          </a:p>
          <a:p>
            <a:r>
              <a:rPr lang="pl-PL" dirty="0"/>
              <a:t>Jednocześnie powyższe jest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związane z </a:t>
            </a:r>
            <a:r>
              <a:rPr lang="pl-PL" b="1" dirty="0" err="1">
                <a:solidFill>
                  <a:schemeClr val="accent2">
                    <a:lumMod val="75000"/>
                  </a:schemeClr>
                </a:solidFill>
              </a:rPr>
              <a:t>deinstytucjonalizacją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 w psychiatrii </a:t>
            </a:r>
            <a:r>
              <a:rPr lang="pl-PL" dirty="0"/>
              <a:t>rozumianą jako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proces odchodzenia w obszarze zdrowia psychicznego, od usług świadczonych na podstawie niezintegrowanych z daną społecznością lokalną instytucji-zakładów </a:t>
            </a:r>
            <a:r>
              <a:rPr lang="pl-PL" dirty="0"/>
              <a:t>w kierunku skorelowanych ze sobą usług medycznych i społecznych dostarczanych </a:t>
            </a:r>
            <a:r>
              <a:rPr lang="pl-PL" b="1" dirty="0"/>
              <a:t>przez podmioty związane ściśle z lokalną społecznością i bazujące na optymalnym wykorzystaniu jej zasobów. </a:t>
            </a:r>
          </a:p>
          <a:p>
            <a:endParaRPr lang="pl-PL" dirty="0">
              <a:solidFill>
                <a:schemeClr val="accent4">
                  <a:lumMod val="75000"/>
                </a:schemeClr>
              </a:solidFill>
              <a:latin typeface="Bahnschrif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620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23420" y="4913001"/>
            <a:ext cx="4782605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Niepełnosprawność psychospołeczna i inne zmiany terminologiczne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195151"/>
            <a:ext cx="8381688" cy="1073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132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48681" y="1350651"/>
            <a:ext cx="12730921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Niepełnosprawność psychospołeczna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195151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11342" y="1988191"/>
            <a:ext cx="1081087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latin typeface="Bahnschrift" pitchFamily="34" charset="0"/>
              </a:rPr>
              <a:t>Komitet ONZ ds. praw osób z niepełnosprawnościami </a:t>
            </a:r>
            <a:r>
              <a:rPr lang="pl-PL" u="sng" dirty="0">
                <a:solidFill>
                  <a:schemeClr val="accent2">
                    <a:lumMod val="75000"/>
                  </a:schemeClr>
                </a:solidFill>
                <a:latin typeface="Bahnschrift" pitchFamily="34" charset="0"/>
              </a:rPr>
              <a:t>konsekwentnie posługuje się pojęciem niepełnosprawności psychospołecznej (</a:t>
            </a:r>
            <a:r>
              <a:rPr lang="pl-PL" u="sng" dirty="0" err="1">
                <a:solidFill>
                  <a:schemeClr val="accent2">
                    <a:lumMod val="75000"/>
                  </a:schemeClr>
                </a:solidFill>
                <a:latin typeface="Bahnschrift" pitchFamily="34" charset="0"/>
              </a:rPr>
              <a:t>psychosocial</a:t>
            </a:r>
            <a:r>
              <a:rPr lang="pl-PL" u="sng" dirty="0">
                <a:solidFill>
                  <a:schemeClr val="accent2">
                    <a:lumMod val="75000"/>
                  </a:schemeClr>
                </a:solidFill>
                <a:latin typeface="Bahnschrift" pitchFamily="34" charset="0"/>
              </a:rPr>
              <a:t> </a:t>
            </a:r>
            <a:r>
              <a:rPr lang="pl-PL" u="sng" dirty="0" err="1">
                <a:solidFill>
                  <a:schemeClr val="accent2">
                    <a:lumMod val="75000"/>
                  </a:schemeClr>
                </a:solidFill>
                <a:latin typeface="Bahnschrift" pitchFamily="34" charset="0"/>
              </a:rPr>
              <a:t>disability</a:t>
            </a:r>
            <a:r>
              <a:rPr lang="pl-PL" u="sng" dirty="0">
                <a:solidFill>
                  <a:schemeClr val="accent2">
                    <a:lumMod val="75000"/>
                  </a:schemeClr>
                </a:solidFill>
                <a:latin typeface="Bahnschrift" pitchFamily="34" charset="0"/>
              </a:rPr>
              <a:t>)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Bahnschrift" pitchFamily="34" charset="0"/>
              </a:rPr>
              <a:t>, </a:t>
            </a:r>
            <a:r>
              <a:rPr lang="pl-PL" dirty="0">
                <a:latin typeface="Bahnschrift" pitchFamily="34" charset="0"/>
              </a:rPr>
              <a:t>nie definiując jej jednak.</a:t>
            </a:r>
          </a:p>
          <a:p>
            <a:r>
              <a:rPr lang="pl-PL" dirty="0">
                <a:latin typeface="Bahnschrift" pitchFamily="34" charset="0"/>
              </a:rPr>
              <a:t>Pojęcie to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  <a:latin typeface="Bahnschrift" pitchFamily="34" charset="0"/>
              </a:rPr>
              <a:t>używane jest:</a:t>
            </a:r>
          </a:p>
          <a:p>
            <a:pPr marL="285750" indent="-285750">
              <a:buFontTx/>
              <a:buChar char="-"/>
            </a:pPr>
            <a:r>
              <a:rPr lang="pl-PL" dirty="0">
                <a:solidFill>
                  <a:schemeClr val="accent4">
                    <a:lumMod val="75000"/>
                  </a:schemeClr>
                </a:solidFill>
                <a:latin typeface="Bahnschrift" pitchFamily="34" charset="0"/>
              </a:rPr>
              <a:t>komentarzach generalnych,</a:t>
            </a:r>
          </a:p>
          <a:p>
            <a:pPr marL="285750" indent="-285750">
              <a:buFontTx/>
              <a:buChar char="-"/>
            </a:pPr>
            <a:r>
              <a:rPr lang="pl-PL" dirty="0">
                <a:solidFill>
                  <a:schemeClr val="accent4">
                    <a:lumMod val="75000"/>
                  </a:schemeClr>
                </a:solidFill>
                <a:latin typeface="Bahnschrift" pitchFamily="34" charset="0"/>
              </a:rPr>
              <a:t>uwagach do sprawozdań </a:t>
            </a:r>
            <a:r>
              <a:rPr lang="pl-PL" dirty="0">
                <a:latin typeface="Bahnschrift" pitchFamily="34" charset="0"/>
              </a:rPr>
              <a:t>Państw-stron Konwencji,</a:t>
            </a:r>
          </a:p>
          <a:p>
            <a:pPr marL="285750" indent="-285750">
              <a:buFontTx/>
              <a:buChar char="-"/>
            </a:pPr>
            <a:r>
              <a:rPr lang="pl-PL" dirty="0">
                <a:solidFill>
                  <a:schemeClr val="accent4">
                    <a:lumMod val="75000"/>
                  </a:schemeClr>
                </a:solidFill>
                <a:latin typeface="Bahnschrift" pitchFamily="34" charset="0"/>
              </a:rPr>
              <a:t>wytycznych do art. 14 Konwencji </a:t>
            </a:r>
            <a:r>
              <a:rPr lang="pl-PL" dirty="0">
                <a:latin typeface="Bahnschrift" pitchFamily="34" charset="0"/>
              </a:rPr>
              <a:t>(</a:t>
            </a:r>
            <a:r>
              <a:rPr lang="pl-PL" i="1" dirty="0" err="1">
                <a:latin typeface="Bahnschrift" pitchFamily="34" charset="0"/>
              </a:rPr>
              <a:t>Guidelines</a:t>
            </a:r>
            <a:r>
              <a:rPr lang="pl-PL" i="1" dirty="0">
                <a:latin typeface="Bahnschrift" pitchFamily="34" charset="0"/>
              </a:rPr>
              <a:t> on </a:t>
            </a:r>
            <a:r>
              <a:rPr lang="pl-PL" i="1" dirty="0" err="1">
                <a:latin typeface="Bahnschrift" pitchFamily="34" charset="0"/>
              </a:rPr>
              <a:t>article</a:t>
            </a:r>
            <a:r>
              <a:rPr lang="pl-PL" i="1" dirty="0">
                <a:latin typeface="Bahnschrift" pitchFamily="34" charset="0"/>
              </a:rPr>
              <a:t> 14 of the </a:t>
            </a:r>
            <a:r>
              <a:rPr lang="pl-PL" i="1" dirty="0" err="1">
                <a:latin typeface="Bahnschrift" pitchFamily="34" charset="0"/>
              </a:rPr>
              <a:t>Convention</a:t>
            </a:r>
            <a:r>
              <a:rPr lang="pl-PL" i="1" dirty="0">
                <a:latin typeface="Bahnschrift" pitchFamily="34" charset="0"/>
              </a:rPr>
              <a:t> on the </a:t>
            </a:r>
            <a:r>
              <a:rPr lang="pl-PL" i="1" dirty="0" err="1">
                <a:latin typeface="Bahnschrift" pitchFamily="34" charset="0"/>
              </a:rPr>
              <a:t>Rights</a:t>
            </a:r>
            <a:r>
              <a:rPr lang="pl-PL" i="1" dirty="0">
                <a:latin typeface="Bahnschrift" pitchFamily="34" charset="0"/>
              </a:rPr>
              <a:t> of </a:t>
            </a:r>
            <a:r>
              <a:rPr lang="pl-PL" i="1" dirty="0" err="1">
                <a:latin typeface="Bahnschrift" pitchFamily="34" charset="0"/>
              </a:rPr>
              <a:t>Persons</a:t>
            </a:r>
            <a:r>
              <a:rPr lang="pl-PL" i="1" dirty="0">
                <a:latin typeface="Bahnschrift" pitchFamily="34" charset="0"/>
              </a:rPr>
              <a:t> with </a:t>
            </a:r>
            <a:r>
              <a:rPr lang="pl-PL" i="1" dirty="0" err="1">
                <a:latin typeface="Bahnschrift" pitchFamily="34" charset="0"/>
              </a:rPr>
              <a:t>Disabilities</a:t>
            </a:r>
            <a:r>
              <a:rPr lang="pl-PL" i="1" dirty="0">
                <a:latin typeface="Bahnschrift" pitchFamily="34" charset="0"/>
              </a:rPr>
              <a:t>. The </a:t>
            </a:r>
            <a:r>
              <a:rPr lang="pl-PL" i="1" dirty="0" err="1">
                <a:latin typeface="Bahnschrift" pitchFamily="34" charset="0"/>
              </a:rPr>
              <a:t>right</a:t>
            </a:r>
            <a:r>
              <a:rPr lang="pl-PL" i="1" dirty="0">
                <a:latin typeface="Bahnschrift" pitchFamily="34" charset="0"/>
              </a:rPr>
              <a:t> to </a:t>
            </a:r>
            <a:r>
              <a:rPr lang="pl-PL" i="1" dirty="0" err="1">
                <a:latin typeface="Bahnschrift" pitchFamily="34" charset="0"/>
              </a:rPr>
              <a:t>liberty</a:t>
            </a:r>
            <a:r>
              <a:rPr lang="pl-PL" i="1" dirty="0">
                <a:latin typeface="Bahnschrift" pitchFamily="34" charset="0"/>
              </a:rPr>
              <a:t> and </a:t>
            </a:r>
            <a:r>
              <a:rPr lang="pl-PL" i="1" dirty="0" err="1">
                <a:latin typeface="Bahnschrift" pitchFamily="34" charset="0"/>
              </a:rPr>
              <a:t>security</a:t>
            </a:r>
            <a:r>
              <a:rPr lang="pl-PL" i="1" dirty="0">
                <a:latin typeface="Bahnschrift" pitchFamily="34" charset="0"/>
              </a:rPr>
              <a:t> of </a:t>
            </a:r>
            <a:r>
              <a:rPr lang="pl-PL" i="1" dirty="0" err="1">
                <a:latin typeface="Bahnschrift" pitchFamily="34" charset="0"/>
              </a:rPr>
              <a:t>persons</a:t>
            </a:r>
            <a:r>
              <a:rPr lang="pl-PL" i="1" dirty="0">
                <a:latin typeface="Bahnschrift" pitchFamily="34" charset="0"/>
              </a:rPr>
              <a:t> with </a:t>
            </a:r>
            <a:r>
              <a:rPr lang="pl-PL" i="1" dirty="0" err="1">
                <a:latin typeface="Bahnschrift" pitchFamily="34" charset="0"/>
              </a:rPr>
              <a:t>disabilities</a:t>
            </a:r>
            <a:r>
              <a:rPr lang="pl-PL" i="1" dirty="0">
                <a:latin typeface="Bahnschrift" pitchFamily="34" charset="0"/>
              </a:rPr>
              <a:t>, </a:t>
            </a:r>
            <a:r>
              <a:rPr lang="pl-PL" i="1" dirty="0" err="1">
                <a:latin typeface="Bahnschrift" pitchFamily="34" charset="0"/>
              </a:rPr>
              <a:t>adopted</a:t>
            </a:r>
            <a:r>
              <a:rPr lang="pl-PL" i="1" dirty="0">
                <a:latin typeface="Bahnschrift" pitchFamily="34" charset="0"/>
              </a:rPr>
              <a:t> </a:t>
            </a:r>
            <a:r>
              <a:rPr lang="pl-PL" i="1" dirty="0" err="1">
                <a:latin typeface="Bahnschrift" pitchFamily="34" charset="0"/>
              </a:rPr>
              <a:t>during</a:t>
            </a:r>
            <a:r>
              <a:rPr lang="pl-PL" i="1" dirty="0">
                <a:latin typeface="Bahnschrift" pitchFamily="34" charset="0"/>
              </a:rPr>
              <a:t> the </a:t>
            </a:r>
            <a:r>
              <a:rPr lang="pl-PL" i="1" dirty="0" err="1">
                <a:latin typeface="Bahnschrift" pitchFamily="34" charset="0"/>
              </a:rPr>
              <a:t>Committee’s</a:t>
            </a:r>
            <a:r>
              <a:rPr lang="pl-PL" i="1" dirty="0">
                <a:latin typeface="Bahnschrift" pitchFamily="34" charset="0"/>
              </a:rPr>
              <a:t> 14</a:t>
            </a:r>
            <a:r>
              <a:rPr lang="pl-PL" i="1" baseline="30000" dirty="0">
                <a:latin typeface="Bahnschrift" pitchFamily="34" charset="0"/>
              </a:rPr>
              <a:t>th</a:t>
            </a:r>
            <a:r>
              <a:rPr lang="pl-PL" i="1" dirty="0">
                <a:latin typeface="Bahnschrift" pitchFamily="34" charset="0"/>
              </a:rPr>
              <a:t> </a:t>
            </a:r>
            <a:r>
              <a:rPr lang="pl-PL" i="1" dirty="0" err="1">
                <a:latin typeface="Bahnschrift" pitchFamily="34" charset="0"/>
              </a:rPr>
              <a:t>session</a:t>
            </a:r>
            <a:r>
              <a:rPr lang="pl-PL" i="1" dirty="0">
                <a:latin typeface="Bahnschrift" pitchFamily="34" charset="0"/>
              </a:rPr>
              <a:t>, </a:t>
            </a:r>
            <a:r>
              <a:rPr lang="pl-PL" i="1" dirty="0" err="1">
                <a:latin typeface="Bahnschrift" pitchFamily="34" charset="0"/>
              </a:rPr>
              <a:t>held</a:t>
            </a:r>
            <a:r>
              <a:rPr lang="pl-PL" i="1" dirty="0">
                <a:latin typeface="Bahnschrift" pitchFamily="34" charset="0"/>
              </a:rPr>
              <a:t> in </a:t>
            </a:r>
            <a:r>
              <a:rPr lang="pl-PL" i="1" dirty="0" err="1">
                <a:latin typeface="Bahnschrift" pitchFamily="34" charset="0"/>
              </a:rPr>
              <a:t>September</a:t>
            </a:r>
            <a:r>
              <a:rPr lang="pl-PL" i="1" dirty="0">
                <a:latin typeface="Bahnschrift" pitchFamily="34" charset="0"/>
              </a:rPr>
              <a:t> 2015). </a:t>
            </a:r>
          </a:p>
          <a:p>
            <a:endParaRPr lang="pl-PL" dirty="0">
              <a:latin typeface="Bahnschrift" pitchFamily="34" charset="0"/>
            </a:endParaRPr>
          </a:p>
          <a:p>
            <a:r>
              <a:rPr lang="pl-PL" dirty="0">
                <a:latin typeface="Bahnschrift" pitchFamily="34" charset="0"/>
              </a:rPr>
              <a:t>Również wiodące organizacje pozarządowe o charakterze międzynarodowym takie jak </a:t>
            </a:r>
            <a:r>
              <a:rPr lang="pl-PL" i="1" dirty="0" err="1">
                <a:latin typeface="Bahnschrift" pitchFamily="34" charset="0"/>
              </a:rPr>
              <a:t>Mental</a:t>
            </a:r>
            <a:r>
              <a:rPr lang="pl-PL" i="1" dirty="0">
                <a:latin typeface="Bahnschrift" pitchFamily="34" charset="0"/>
              </a:rPr>
              <a:t> </a:t>
            </a:r>
            <a:r>
              <a:rPr lang="pl-PL" i="1" dirty="0" err="1">
                <a:latin typeface="Bahnschrift" pitchFamily="34" charset="0"/>
              </a:rPr>
              <a:t>Health</a:t>
            </a:r>
            <a:r>
              <a:rPr lang="pl-PL" i="1" dirty="0">
                <a:latin typeface="Bahnschrift" pitchFamily="34" charset="0"/>
              </a:rPr>
              <a:t> Europe </a:t>
            </a:r>
            <a:r>
              <a:rPr lang="pl-PL" dirty="0">
                <a:latin typeface="Bahnschrift" pitchFamily="34" charset="0"/>
              </a:rPr>
              <a:t>w swoich publikacjach i dokumentach posługują się pojęciem </a:t>
            </a:r>
            <a:r>
              <a:rPr lang="pl-PL" u="sng" dirty="0">
                <a:latin typeface="Bahnschrift" pitchFamily="34" charset="0"/>
              </a:rPr>
              <a:t>niepełnosprawności psychospołecznej (</a:t>
            </a:r>
            <a:r>
              <a:rPr lang="pl-PL" u="sng" dirty="0" err="1">
                <a:latin typeface="Bahnschrift" pitchFamily="34" charset="0"/>
              </a:rPr>
              <a:t>psychosocial</a:t>
            </a:r>
            <a:r>
              <a:rPr lang="pl-PL" u="sng" dirty="0">
                <a:latin typeface="Bahnschrift" pitchFamily="34" charset="0"/>
              </a:rPr>
              <a:t> </a:t>
            </a:r>
            <a:r>
              <a:rPr lang="pl-PL" u="sng" dirty="0" err="1">
                <a:latin typeface="Bahnschrift" pitchFamily="34" charset="0"/>
              </a:rPr>
              <a:t>disability</a:t>
            </a:r>
            <a:r>
              <a:rPr lang="pl-PL" u="sng" dirty="0">
                <a:latin typeface="Bahnschrift" pitchFamily="34" charset="0"/>
              </a:rPr>
              <a:t>)</a:t>
            </a:r>
            <a:r>
              <a:rPr lang="pl-PL" dirty="0">
                <a:latin typeface="Bahnschrift" pitchFamily="34" charset="0"/>
              </a:rPr>
              <a:t>.</a:t>
            </a:r>
          </a:p>
          <a:p>
            <a:endParaRPr lang="pl-PL" dirty="0">
              <a:latin typeface="Bahnschrift" pitchFamily="34" charset="0"/>
            </a:endParaRPr>
          </a:p>
          <a:p>
            <a:r>
              <a:rPr lang="pl-PL" dirty="0">
                <a:latin typeface="Bahnschrift" pitchFamily="34" charset="0"/>
              </a:rPr>
              <a:t>Toteż, zgodnie z projektowanymi zmianami przewiduje się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Bahnschrift" pitchFamily="34" charset="0"/>
              </a:rPr>
              <a:t>wprowadzenie pojęcia niepełnosprawności psychospołecznej do polskiego ustawodawstwa </a:t>
            </a:r>
            <a:r>
              <a:rPr lang="pl-PL" dirty="0">
                <a:latin typeface="Bahnschrift" pitchFamily="34" charset="0"/>
              </a:rPr>
              <a:t>(przede wszystkim w ustawie o wyrównywaniu szans osób z niepełnosprawnościami),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  <a:latin typeface="Bahnschrift" pitchFamily="34" charset="0"/>
              </a:rPr>
              <a:t>jednak bez definiowania tego pojęcia zgodnie ze wskazaniami Komitetu ONZ ds. praw osób z niepełnosprawnościami</a:t>
            </a:r>
          </a:p>
        </p:txBody>
      </p:sp>
    </p:spTree>
    <p:extLst>
      <p:ext uri="{BB962C8B-B14F-4D97-AF65-F5344CB8AC3E}">
        <p14:creationId xmlns:p14="http://schemas.microsoft.com/office/powerpoint/2010/main" val="626785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48681" y="1350651"/>
            <a:ext cx="12730921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Rezygnacja z pojęcia choroby psychicznej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195151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11342" y="1988191"/>
            <a:ext cx="108108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Bahnschrift" pitchFamily="34" charset="0"/>
              </a:rPr>
              <a:t>W zakresie proponowanych zmian w projekcie ustawy </a:t>
            </a:r>
            <a:r>
              <a:rPr lang="pl-PL" b="1" dirty="0">
                <a:latin typeface="Bahnschrift" pitchFamily="34" charset="0"/>
              </a:rPr>
              <a:t>pojęcie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Bahnschrift" pitchFamily="34" charset="0"/>
              </a:rPr>
              <a:t>choroby psychicznej zostało usunięte z systemu prawa.</a:t>
            </a:r>
            <a:r>
              <a:rPr lang="pl-PL" b="1" dirty="0">
                <a:latin typeface="Bahnschrift" pitchFamily="34" charset="0"/>
              </a:rPr>
              <a:t> </a:t>
            </a:r>
          </a:p>
          <a:p>
            <a:endParaRPr lang="pl-PL" b="1" dirty="0">
              <a:latin typeface="Bahnschrift" pitchFamily="34" charset="0"/>
            </a:endParaRPr>
          </a:p>
          <a:p>
            <a:r>
              <a:rPr lang="pl-PL" b="1" dirty="0">
                <a:solidFill>
                  <a:schemeClr val="accent4">
                    <a:lumMod val="75000"/>
                  </a:schemeClr>
                </a:solidFill>
                <a:latin typeface="Bahnschrift" pitchFamily="34" charset="0"/>
              </a:rPr>
              <a:t>Pozostawiono natomiast  jednolite pojęcia „zaburzeń psychicznych” i odpowiednio „osób z zaburzeniami psychicznymi”).  </a:t>
            </a:r>
          </a:p>
          <a:p>
            <a:endParaRPr lang="pl-PL" b="1" dirty="0">
              <a:latin typeface="Bahnschrift" pitchFamily="34" charset="0"/>
            </a:endParaRPr>
          </a:p>
          <a:p>
            <a:r>
              <a:rPr lang="pl-PL" b="1" dirty="0">
                <a:latin typeface="Bahnschrift" pitchFamily="34" charset="0"/>
              </a:rPr>
              <a:t>Zmiana ta była konieczna zarówno z uwagi na zmiany jakie zachodzą w klasyfikacjach medycznych, społeczny model niepełnosprawności, który powinien przeważać nad modelem medycznym, jak również stygmatyzujący charakter pojęcia choroby psychicznej oraz określenia chory psychicznie.</a:t>
            </a:r>
          </a:p>
          <a:p>
            <a:endParaRPr lang="pl-PL" sz="1600" dirty="0"/>
          </a:p>
          <a:p>
            <a:endParaRPr lang="pl-PL" sz="1600" i="1" dirty="0"/>
          </a:p>
          <a:p>
            <a:pPr algn="ctr"/>
            <a:r>
              <a:rPr lang="pl-PL" sz="4200" i="1" strike="sngStrike" dirty="0"/>
              <a:t>choroba psychiczna   </a:t>
            </a:r>
            <a:r>
              <a:rPr lang="pl-PL" sz="4200" i="1" dirty="0"/>
              <a:t>         </a:t>
            </a:r>
            <a:r>
              <a:rPr lang="pl-PL" sz="4200" i="1" strike="sngStrike" dirty="0"/>
              <a:t> chory psychicznie </a:t>
            </a:r>
          </a:p>
          <a:p>
            <a:endParaRPr lang="pl-PL" sz="1600" b="1" dirty="0">
              <a:latin typeface="Bahnschrift" pitchFamily="34" charset="0"/>
            </a:endParaRPr>
          </a:p>
          <a:p>
            <a:endParaRPr lang="pl-PL" b="1" dirty="0">
              <a:latin typeface="Bahnschrift" pitchFamily="34" charset="0"/>
            </a:endParaRPr>
          </a:p>
          <a:p>
            <a:endParaRPr lang="pl-PL" dirty="0">
              <a:latin typeface="Bahnschrif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010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48681" y="1350651"/>
            <a:ext cx="12730921" cy="525774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Bahnschrift" pitchFamily="34" charset="0"/>
              </a:rPr>
              <a:t>Przebudowa definicji osoby z zaburzeniami psychicznymi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8" y="195151"/>
            <a:ext cx="8381688" cy="1073211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911341" y="2092966"/>
            <a:ext cx="1081087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Jedną z istotnych zmian terminologicznych jest </a:t>
            </a:r>
            <a:r>
              <a:rPr lang="pl-PL" b="1" dirty="0"/>
              <a:t>przebudowa definicji osób z zaburzeniami psychicznymi </a:t>
            </a:r>
            <a:r>
              <a:rPr lang="pl-PL" dirty="0"/>
              <a:t>na gruncie ustawy o ochronie zdrowia psychicznego polegająca na tym, że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osoby z niepełnosprawnością intelektualną i zaburzeniami </a:t>
            </a:r>
            <a:r>
              <a:rPr lang="pl-PL" b="1" dirty="0" err="1">
                <a:solidFill>
                  <a:schemeClr val="accent2">
                    <a:lumMod val="75000"/>
                  </a:schemeClr>
                </a:solidFill>
              </a:rPr>
              <a:t>neurorozwojowymi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 mają być poza zakresem ustawowego pojęcia osób z zaburzeniami psychicznymi.</a:t>
            </a:r>
          </a:p>
          <a:p>
            <a:endParaRPr lang="pl-PL" dirty="0"/>
          </a:p>
          <a:p>
            <a:r>
              <a:rPr lang="pl-PL" dirty="0"/>
              <a:t>Oznaczało to jednak konieczność </a:t>
            </a:r>
            <a:r>
              <a:rPr lang="pl-PL" b="1" dirty="0"/>
              <a:t>dodania tych kategorii osób w niektórych przepisach, w których dotąd była mowa tylko o osobach z zaburzeniami psychicznymi </a:t>
            </a:r>
            <a:r>
              <a:rPr lang="pl-PL" dirty="0"/>
              <a:t>(i </a:t>
            </a:r>
            <a:r>
              <a:rPr lang="pl-PL" dirty="0" err="1"/>
              <a:t>konkludentnie</a:t>
            </a:r>
            <a:r>
              <a:rPr lang="pl-PL" dirty="0"/>
              <a:t> odnosiło się to do osób z niepełnosprawnością intelektualną i niepełnosprawnością </a:t>
            </a:r>
            <a:r>
              <a:rPr lang="pl-PL" dirty="0" err="1"/>
              <a:t>neurorozwojową</a:t>
            </a:r>
            <a:endParaRPr lang="pl-PL"/>
          </a:p>
          <a:p>
            <a:r>
              <a:rPr lang="pl-PL"/>
              <a:t>).</a:t>
            </a:r>
            <a:endParaRPr lang="pl-PL" dirty="0"/>
          </a:p>
          <a:p>
            <a:endParaRPr lang="pl-PL" dirty="0"/>
          </a:p>
          <a:p>
            <a:r>
              <a:rPr lang="pl-PL" dirty="0"/>
              <a:t>W niektórych przepisach była mowa zarówno o osobach z zaburzeniami psychicznymi i upośledzeniem umysłowym, choć z punktu definicji na gruncie ustawy o ochronie zdrowia psychicznego ta druga kategoria mieściła się w pierwszej.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Ten chaos terminologiczny został usunięty. </a:t>
            </a:r>
          </a:p>
        </p:txBody>
      </p:sp>
    </p:spTree>
    <p:extLst>
      <p:ext uri="{BB962C8B-B14F-4D97-AF65-F5344CB8AC3E}">
        <p14:creationId xmlns:p14="http://schemas.microsoft.com/office/powerpoint/2010/main" val="100015386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4467</TotalTime>
  <Words>2959</Words>
  <Application>Microsoft Office PowerPoint</Application>
  <PresentationFormat>Panoramiczny</PresentationFormat>
  <Paragraphs>221</Paragraphs>
  <Slides>35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40" baseType="lpstr">
      <vt:lpstr>Arial</vt:lpstr>
      <vt:lpstr>Bahnschrift</vt:lpstr>
      <vt:lpstr>Calibri</vt:lpstr>
      <vt:lpstr>Calibri Light</vt:lpstr>
      <vt:lpstr>Motyw pakietu Office</vt:lpstr>
      <vt:lpstr>Konsultacje społeczne propozycji do projektu ustawy wdrażającej Konwencję ONZ  o prawach osób niepełnosprawnych</vt:lpstr>
      <vt:lpstr>Koordynacja usług medycznych i społecznych  na rzecz osób z niepełnosprawnością psychospołeczną</vt:lpstr>
      <vt:lpstr>Koordynacja usług medycznych i społecznych  na rzecz osób z niepełnosprawnością psychospołeczną</vt:lpstr>
      <vt:lpstr>Koordynacja usług medycznych i społecznych na rzecz osób z niepełnosprawnością psychospołeczną</vt:lpstr>
      <vt:lpstr>Koordynacja usług medycznych i społecznych na rzecz osób z niepełnosprawnością psychospołeczną</vt:lpstr>
      <vt:lpstr>Niepełnosprawność psychospołeczna i inne zmiany terminologiczne</vt:lpstr>
      <vt:lpstr>Niepełnosprawność psychospołeczna</vt:lpstr>
      <vt:lpstr>Rezygnacja z pojęcia choroby psychicznej</vt:lpstr>
      <vt:lpstr>Przebudowa definicji osoby z zaburzeniami psychicznymi</vt:lpstr>
      <vt:lpstr>Wprowadzenie pojęcia osoby  z doświadczeniem kryzysu psychicznego </vt:lpstr>
      <vt:lpstr>Punkt informacyjno-koordynacyjny Centrum Niezależnego Życia</vt:lpstr>
      <vt:lpstr>Punkt informacyjno-koordynacyjny Centrum Niezależnego Życia</vt:lpstr>
      <vt:lpstr>Zadania punktu informacyjno-koordynacyjnego</vt:lpstr>
      <vt:lpstr>Zadania punktu informacyjno-koordynacyjnego</vt:lpstr>
      <vt:lpstr>Zadania punktu informacyjno-koordynacyjnego</vt:lpstr>
      <vt:lpstr>Współpraca Punktu informacyjno-koordynacyjnego z centrami zdrowia psychicznego</vt:lpstr>
      <vt:lpstr>Współpraca Punktu informacyjno-koordynacyjnego z centrami zdrowia psychicznego</vt:lpstr>
      <vt:lpstr>Funkcja monitorująca i sygnalizacyjna Punktu informacyjno-koordynacyjnego</vt:lpstr>
      <vt:lpstr>Personel Punktu informacyjno-koordynacyjnego</vt:lpstr>
      <vt:lpstr>Personel Punktu informacyjno-koordynacyjnego</vt:lpstr>
      <vt:lpstr>Personel Punktu informacyjno-koordynacyjnego</vt:lpstr>
      <vt:lpstr>Personel Punktu informacyjno-koordynacyjnego</vt:lpstr>
      <vt:lpstr>Wyspecjalizowane Centra Niezależnego Życia dla osób z niepełnosprawnością psychospołeczną</vt:lpstr>
      <vt:lpstr>Wyspecjalizowane Centra Niezależnego Życia dla osób z niepełnosprawnością psychospołeczną</vt:lpstr>
      <vt:lpstr>Wyspecjalizowane Centra Niezależnego Życia dla osób z niepełnosprawnością psychospołeczną</vt:lpstr>
      <vt:lpstr>Wyspecjalizowane Centra Niezależnego Życia dla osób z niepełnosprawnością psychospołeczną</vt:lpstr>
      <vt:lpstr>Wyspecjalizowane Centra Niezależnego Życia dla osób z niepełnosprawnością psychospołeczną</vt:lpstr>
      <vt:lpstr>Umieszczanie osób z niepełnosprawnością psychospołeczną w szpitalu psychiatrycznym bez ich zgody</vt:lpstr>
      <vt:lpstr>Umieszczanie osób z niepełnosprawnością psychospołeczną w szpitalu psychiatrycznym bez ich zgody</vt:lpstr>
      <vt:lpstr>Stosowanie przymusu bezpośredniego wobec osób z niepełnosprawnością psychospołeczną</vt:lpstr>
      <vt:lpstr>Stosowanie przymusu bezpośredniego wobec osób z niepełnosprawnością psychospołeczną</vt:lpstr>
      <vt:lpstr>Zmiany w Kodeksie karnym wykonawczym</vt:lpstr>
      <vt:lpstr>Zmiany w Kodeksie karnym wykonawczym</vt:lpstr>
      <vt:lpstr>Zmiany w Kodeksie karnym wykonawczym</vt:lpstr>
      <vt:lpstr>DZIĘKUJĘ ZA UWAGĘ!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Konsultacje społeczne projektu ustawy wdrażającej Konwencję</dc:title>
  <dc:creator>Joanna Bryk</dc:creator>
  <cp:lastModifiedBy>Joanna Bryk</cp:lastModifiedBy>
  <cp:revision>70</cp:revision>
  <dcterms:created xsi:type="dcterms:W3CDTF">2022-05-10T13:23:10Z</dcterms:created>
  <dcterms:modified xsi:type="dcterms:W3CDTF">2023-10-12T07:31:45Z</dcterms:modified>
</cp:coreProperties>
</file>