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sldIdLst>
    <p:sldId id="256" r:id="rId2"/>
    <p:sldId id="274" r:id="rId3"/>
    <p:sldId id="298" r:id="rId4"/>
    <p:sldId id="371" r:id="rId5"/>
    <p:sldId id="370" r:id="rId6"/>
    <p:sldId id="349" r:id="rId7"/>
    <p:sldId id="350" r:id="rId8"/>
    <p:sldId id="351" r:id="rId9"/>
    <p:sldId id="352" r:id="rId10"/>
    <p:sldId id="353" r:id="rId11"/>
    <p:sldId id="354" r:id="rId12"/>
    <p:sldId id="355" r:id="rId13"/>
    <p:sldId id="356" r:id="rId14"/>
    <p:sldId id="357" r:id="rId15"/>
    <p:sldId id="367" r:id="rId16"/>
    <p:sldId id="365" r:id="rId17"/>
    <p:sldId id="358" r:id="rId18"/>
    <p:sldId id="360" r:id="rId19"/>
    <p:sldId id="361" r:id="rId20"/>
    <p:sldId id="362" r:id="rId21"/>
    <p:sldId id="363" r:id="rId22"/>
    <p:sldId id="364" r:id="rId23"/>
    <p:sldId id="368" r:id="rId24"/>
    <p:sldId id="372" r:id="rId25"/>
    <p:sldId id="334" r:id="rId26"/>
    <p:sldId id="295" r:id="rId27"/>
    <p:sldId id="335" r:id="rId28"/>
    <p:sldId id="337" r:id="rId29"/>
    <p:sldId id="336" r:id="rId30"/>
    <p:sldId id="338" r:id="rId31"/>
    <p:sldId id="339" r:id="rId32"/>
    <p:sldId id="340" r:id="rId33"/>
    <p:sldId id="341" r:id="rId34"/>
    <p:sldId id="366" r:id="rId35"/>
    <p:sldId id="343" r:id="rId36"/>
    <p:sldId id="344" r:id="rId37"/>
    <p:sldId id="345" r:id="rId38"/>
    <p:sldId id="347" r:id="rId39"/>
    <p:sldId id="276" r:id="rId40"/>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584" autoAdjust="0"/>
    <p:restoredTop sz="94713" autoAdjust="0"/>
  </p:normalViewPr>
  <p:slideViewPr>
    <p:cSldViewPr snapToGrid="0">
      <p:cViewPr varScale="1">
        <p:scale>
          <a:sx n="90" d="100"/>
          <a:sy n="90" d="100"/>
        </p:scale>
        <p:origin x="466" y="67"/>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anna Bryk" userId="b972d2ae-f6fa-4819-bccb-7d2214317d68" providerId="ADAL" clId="{5B6C38F0-49E4-4C77-B4A2-B17AC1C2404E}"/>
    <pc:docChg chg="custSel modSld">
      <pc:chgData name="Joanna Bryk" userId="b972d2ae-f6fa-4819-bccb-7d2214317d68" providerId="ADAL" clId="{5B6C38F0-49E4-4C77-B4A2-B17AC1C2404E}" dt="2023-10-12T07:32:09.536" v="1" actId="478"/>
      <pc:docMkLst>
        <pc:docMk/>
      </pc:docMkLst>
      <pc:sldChg chg="addSp delSp modSp mod">
        <pc:chgData name="Joanna Bryk" userId="b972d2ae-f6fa-4819-bccb-7d2214317d68" providerId="ADAL" clId="{5B6C38F0-49E4-4C77-B4A2-B17AC1C2404E}" dt="2023-10-12T07:32:09.536" v="1" actId="478"/>
        <pc:sldMkLst>
          <pc:docMk/>
          <pc:sldMk cId="3185996824" sldId="256"/>
        </pc:sldMkLst>
        <pc:spChg chg="del">
          <ac:chgData name="Joanna Bryk" userId="b972d2ae-f6fa-4819-bccb-7d2214317d68" providerId="ADAL" clId="{5B6C38F0-49E4-4C77-B4A2-B17AC1C2404E}" dt="2023-10-12T07:32:05.852" v="0" actId="478"/>
          <ac:spMkLst>
            <pc:docMk/>
            <pc:sldMk cId="3185996824" sldId="256"/>
            <ac:spMk id="3" creationId="{00000000-0000-0000-0000-000000000000}"/>
          </ac:spMkLst>
        </pc:spChg>
        <pc:spChg chg="add del mod">
          <ac:chgData name="Joanna Bryk" userId="b972d2ae-f6fa-4819-bccb-7d2214317d68" providerId="ADAL" clId="{5B6C38F0-49E4-4C77-B4A2-B17AC1C2404E}" dt="2023-10-12T07:32:09.536" v="1" actId="478"/>
          <ac:spMkLst>
            <pc:docMk/>
            <pc:sldMk cId="3185996824" sldId="256"/>
            <ac:spMk id="14" creationId="{AD55997E-F818-93B3-EEDF-23D8C9F21926}"/>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p:cNvSpPr>
            <a:spLocks noGrp="1"/>
          </p:cNvSpPr>
          <p:nvPr>
            <p:ph type="dt" sz="half" idx="10"/>
          </p:nvPr>
        </p:nvSpPr>
        <p:spPr/>
        <p:txBody>
          <a:bodyPr/>
          <a:lstStyle/>
          <a:p>
            <a:fld id="{5D42C6BE-DE8F-41D9-B4E3-ADBE5306EBF8}" type="datetimeFigureOut">
              <a:rPr lang="pl-PL" smtClean="0"/>
              <a:t>12.10.2023</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9970AA60-E874-4D60-B766-B5BC1144B5DF}" type="slidenum">
              <a:rPr lang="pl-PL" smtClean="0"/>
              <a:t>‹#›</a:t>
            </a:fld>
            <a:endParaRPr lang="pl-PL"/>
          </a:p>
        </p:txBody>
      </p:sp>
    </p:spTree>
    <p:extLst>
      <p:ext uri="{BB962C8B-B14F-4D97-AF65-F5344CB8AC3E}">
        <p14:creationId xmlns:p14="http://schemas.microsoft.com/office/powerpoint/2010/main" val="7944753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tytułu pionowego 2"/>
          <p:cNvSpPr>
            <a:spLocks noGrp="1"/>
          </p:cNvSpPr>
          <p:nvPr>
            <p:ph type="body" orient="vert" idx="1"/>
          </p:nvPr>
        </p:nvSpPr>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5D42C6BE-DE8F-41D9-B4E3-ADBE5306EBF8}" type="datetimeFigureOut">
              <a:rPr lang="pl-PL" smtClean="0"/>
              <a:t>12.10.2023</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9970AA60-E874-4D60-B766-B5BC1144B5DF}" type="slidenum">
              <a:rPr lang="pl-PL" smtClean="0"/>
              <a:t>‹#›</a:t>
            </a:fld>
            <a:endParaRPr lang="pl-PL"/>
          </a:p>
        </p:txBody>
      </p:sp>
    </p:spTree>
    <p:extLst>
      <p:ext uri="{BB962C8B-B14F-4D97-AF65-F5344CB8AC3E}">
        <p14:creationId xmlns:p14="http://schemas.microsoft.com/office/powerpoint/2010/main" val="40363502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838200" y="365125"/>
            <a:ext cx="7734300" cy="5811838"/>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5D42C6BE-DE8F-41D9-B4E3-ADBE5306EBF8}" type="datetimeFigureOut">
              <a:rPr lang="pl-PL" smtClean="0"/>
              <a:t>12.10.2023</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9970AA60-E874-4D60-B766-B5BC1144B5DF}" type="slidenum">
              <a:rPr lang="pl-PL" smtClean="0"/>
              <a:t>‹#›</a:t>
            </a:fld>
            <a:endParaRPr lang="pl-PL"/>
          </a:p>
        </p:txBody>
      </p:sp>
    </p:spTree>
    <p:extLst>
      <p:ext uri="{BB962C8B-B14F-4D97-AF65-F5344CB8AC3E}">
        <p14:creationId xmlns:p14="http://schemas.microsoft.com/office/powerpoint/2010/main" val="16225959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idx="1"/>
          </p:nvPr>
        </p:nvSpPr>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5D42C6BE-DE8F-41D9-B4E3-ADBE5306EBF8}" type="datetimeFigureOut">
              <a:rPr lang="pl-PL" smtClean="0"/>
              <a:t>12.10.2023</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9970AA60-E874-4D60-B766-B5BC1144B5DF}" type="slidenum">
              <a:rPr lang="pl-PL" smtClean="0"/>
              <a:t>‹#›</a:t>
            </a:fld>
            <a:endParaRPr lang="pl-PL"/>
          </a:p>
        </p:txBody>
      </p:sp>
    </p:spTree>
    <p:extLst>
      <p:ext uri="{BB962C8B-B14F-4D97-AF65-F5344CB8AC3E}">
        <p14:creationId xmlns:p14="http://schemas.microsoft.com/office/powerpoint/2010/main" val="4263827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Edytuj style wzorca tekstu</a:t>
            </a:r>
          </a:p>
        </p:txBody>
      </p:sp>
      <p:sp>
        <p:nvSpPr>
          <p:cNvPr id="4" name="Symbol zastępczy daty 3"/>
          <p:cNvSpPr>
            <a:spLocks noGrp="1"/>
          </p:cNvSpPr>
          <p:nvPr>
            <p:ph type="dt" sz="half" idx="10"/>
          </p:nvPr>
        </p:nvSpPr>
        <p:spPr/>
        <p:txBody>
          <a:bodyPr/>
          <a:lstStyle/>
          <a:p>
            <a:fld id="{5D42C6BE-DE8F-41D9-B4E3-ADBE5306EBF8}" type="datetimeFigureOut">
              <a:rPr lang="pl-PL" smtClean="0"/>
              <a:t>12.10.2023</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9970AA60-E874-4D60-B766-B5BC1144B5DF}" type="slidenum">
              <a:rPr lang="pl-PL" smtClean="0"/>
              <a:t>‹#›</a:t>
            </a:fld>
            <a:endParaRPr lang="pl-PL"/>
          </a:p>
        </p:txBody>
      </p:sp>
    </p:spTree>
    <p:extLst>
      <p:ext uri="{BB962C8B-B14F-4D97-AF65-F5344CB8AC3E}">
        <p14:creationId xmlns:p14="http://schemas.microsoft.com/office/powerpoint/2010/main" val="18716772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sz="half" idx="1"/>
          </p:nvPr>
        </p:nvSpPr>
        <p:spPr>
          <a:xfrm>
            <a:off x="838200" y="1825625"/>
            <a:ext cx="5181600" cy="435133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6172200" y="1825625"/>
            <a:ext cx="5181600" cy="435133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p:cNvSpPr>
            <a:spLocks noGrp="1"/>
          </p:cNvSpPr>
          <p:nvPr>
            <p:ph type="dt" sz="half" idx="10"/>
          </p:nvPr>
        </p:nvSpPr>
        <p:spPr/>
        <p:txBody>
          <a:bodyPr/>
          <a:lstStyle/>
          <a:p>
            <a:fld id="{5D42C6BE-DE8F-41D9-B4E3-ADBE5306EBF8}" type="datetimeFigureOut">
              <a:rPr lang="pl-PL" smtClean="0"/>
              <a:t>12.10.2023</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9970AA60-E874-4D60-B766-B5BC1144B5DF}" type="slidenum">
              <a:rPr lang="pl-PL" smtClean="0"/>
              <a:t>‹#›</a:t>
            </a:fld>
            <a:endParaRPr lang="pl-PL"/>
          </a:p>
        </p:txBody>
      </p:sp>
    </p:spTree>
    <p:extLst>
      <p:ext uri="{BB962C8B-B14F-4D97-AF65-F5344CB8AC3E}">
        <p14:creationId xmlns:p14="http://schemas.microsoft.com/office/powerpoint/2010/main" val="1411385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Symbol zastępczy zawartości 3"/>
          <p:cNvSpPr>
            <a:spLocks noGrp="1"/>
          </p:cNvSpPr>
          <p:nvPr>
            <p:ph sz="half" idx="2"/>
          </p:nvPr>
        </p:nvSpPr>
        <p:spPr>
          <a:xfrm>
            <a:off x="839788" y="2505075"/>
            <a:ext cx="5157787" cy="368458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Symbol zastępczy zawartości 5"/>
          <p:cNvSpPr>
            <a:spLocks noGrp="1"/>
          </p:cNvSpPr>
          <p:nvPr>
            <p:ph sz="quarter" idx="4"/>
          </p:nvPr>
        </p:nvSpPr>
        <p:spPr>
          <a:xfrm>
            <a:off x="6172200" y="2505075"/>
            <a:ext cx="5183188" cy="368458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p:cNvSpPr>
            <a:spLocks noGrp="1"/>
          </p:cNvSpPr>
          <p:nvPr>
            <p:ph type="dt" sz="half" idx="10"/>
          </p:nvPr>
        </p:nvSpPr>
        <p:spPr/>
        <p:txBody>
          <a:bodyPr/>
          <a:lstStyle/>
          <a:p>
            <a:fld id="{5D42C6BE-DE8F-41D9-B4E3-ADBE5306EBF8}" type="datetimeFigureOut">
              <a:rPr lang="pl-PL" smtClean="0"/>
              <a:t>12.10.2023</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9970AA60-E874-4D60-B766-B5BC1144B5DF}" type="slidenum">
              <a:rPr lang="pl-PL" smtClean="0"/>
              <a:t>‹#›</a:t>
            </a:fld>
            <a:endParaRPr lang="pl-PL"/>
          </a:p>
        </p:txBody>
      </p:sp>
    </p:spTree>
    <p:extLst>
      <p:ext uri="{BB962C8B-B14F-4D97-AF65-F5344CB8AC3E}">
        <p14:creationId xmlns:p14="http://schemas.microsoft.com/office/powerpoint/2010/main" val="18446707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daty 2"/>
          <p:cNvSpPr>
            <a:spLocks noGrp="1"/>
          </p:cNvSpPr>
          <p:nvPr>
            <p:ph type="dt" sz="half" idx="10"/>
          </p:nvPr>
        </p:nvSpPr>
        <p:spPr/>
        <p:txBody>
          <a:bodyPr/>
          <a:lstStyle/>
          <a:p>
            <a:fld id="{5D42C6BE-DE8F-41D9-B4E3-ADBE5306EBF8}" type="datetimeFigureOut">
              <a:rPr lang="pl-PL" smtClean="0"/>
              <a:t>12.10.2023</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9970AA60-E874-4D60-B766-B5BC1144B5DF}" type="slidenum">
              <a:rPr lang="pl-PL" smtClean="0"/>
              <a:t>‹#›</a:t>
            </a:fld>
            <a:endParaRPr lang="pl-PL"/>
          </a:p>
        </p:txBody>
      </p:sp>
    </p:spTree>
    <p:extLst>
      <p:ext uri="{BB962C8B-B14F-4D97-AF65-F5344CB8AC3E}">
        <p14:creationId xmlns:p14="http://schemas.microsoft.com/office/powerpoint/2010/main" val="31218580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5D42C6BE-DE8F-41D9-B4E3-ADBE5306EBF8}" type="datetimeFigureOut">
              <a:rPr lang="pl-PL" smtClean="0"/>
              <a:t>12.10.2023</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9970AA60-E874-4D60-B766-B5BC1144B5DF}" type="slidenum">
              <a:rPr lang="pl-PL" smtClean="0"/>
              <a:t>‹#›</a:t>
            </a:fld>
            <a:endParaRPr lang="pl-PL"/>
          </a:p>
        </p:txBody>
      </p:sp>
    </p:spTree>
    <p:extLst>
      <p:ext uri="{BB962C8B-B14F-4D97-AF65-F5344CB8AC3E}">
        <p14:creationId xmlns:p14="http://schemas.microsoft.com/office/powerpoint/2010/main" val="4246330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Symbol zastępczy daty 4"/>
          <p:cNvSpPr>
            <a:spLocks noGrp="1"/>
          </p:cNvSpPr>
          <p:nvPr>
            <p:ph type="dt" sz="half" idx="10"/>
          </p:nvPr>
        </p:nvSpPr>
        <p:spPr/>
        <p:txBody>
          <a:bodyPr/>
          <a:lstStyle/>
          <a:p>
            <a:fld id="{5D42C6BE-DE8F-41D9-B4E3-ADBE5306EBF8}" type="datetimeFigureOut">
              <a:rPr lang="pl-PL" smtClean="0"/>
              <a:t>12.10.2023</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9970AA60-E874-4D60-B766-B5BC1144B5DF}" type="slidenum">
              <a:rPr lang="pl-PL" smtClean="0"/>
              <a:t>‹#›</a:t>
            </a:fld>
            <a:endParaRPr lang="pl-PL"/>
          </a:p>
        </p:txBody>
      </p:sp>
    </p:spTree>
    <p:extLst>
      <p:ext uri="{BB962C8B-B14F-4D97-AF65-F5344CB8AC3E}">
        <p14:creationId xmlns:p14="http://schemas.microsoft.com/office/powerpoint/2010/main" val="36541941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Symbol zastępczy daty 4"/>
          <p:cNvSpPr>
            <a:spLocks noGrp="1"/>
          </p:cNvSpPr>
          <p:nvPr>
            <p:ph type="dt" sz="half" idx="10"/>
          </p:nvPr>
        </p:nvSpPr>
        <p:spPr/>
        <p:txBody>
          <a:bodyPr/>
          <a:lstStyle/>
          <a:p>
            <a:fld id="{5D42C6BE-DE8F-41D9-B4E3-ADBE5306EBF8}" type="datetimeFigureOut">
              <a:rPr lang="pl-PL" smtClean="0"/>
              <a:t>12.10.2023</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9970AA60-E874-4D60-B766-B5BC1144B5DF}" type="slidenum">
              <a:rPr lang="pl-PL" smtClean="0"/>
              <a:t>‹#›</a:t>
            </a:fld>
            <a:endParaRPr lang="pl-PL"/>
          </a:p>
        </p:txBody>
      </p:sp>
    </p:spTree>
    <p:extLst>
      <p:ext uri="{BB962C8B-B14F-4D97-AF65-F5344CB8AC3E}">
        <p14:creationId xmlns:p14="http://schemas.microsoft.com/office/powerpoint/2010/main" val="26722925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42C6BE-DE8F-41D9-B4E3-ADBE5306EBF8}" type="datetimeFigureOut">
              <a:rPr lang="pl-PL" smtClean="0"/>
              <a:t>12.10.2023</a:t>
            </a:fld>
            <a:endParaRPr lang="pl-PL"/>
          </a:p>
        </p:txBody>
      </p:sp>
      <p:sp>
        <p:nvSpPr>
          <p:cNvPr id="5" name="Symbol zastępczy stopki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70AA60-E874-4D60-B766-B5BC1144B5DF}" type="slidenum">
              <a:rPr lang="pl-PL" smtClean="0"/>
              <a:t>‹#›</a:t>
            </a:fld>
            <a:endParaRPr lang="pl-PL"/>
          </a:p>
        </p:txBody>
      </p:sp>
    </p:spTree>
    <p:extLst>
      <p:ext uri="{BB962C8B-B14F-4D97-AF65-F5344CB8AC3E}">
        <p14:creationId xmlns:p14="http://schemas.microsoft.com/office/powerpoint/2010/main" val="2050111519"/>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657552" y="1550676"/>
            <a:ext cx="10806544" cy="2387600"/>
          </a:xfrm>
        </p:spPr>
        <p:txBody>
          <a:bodyPr>
            <a:noAutofit/>
          </a:bodyPr>
          <a:lstStyle/>
          <a:p>
            <a:r>
              <a:rPr lang="pl-PL" sz="4600" dirty="0">
                <a:latin typeface="+mn-lt"/>
              </a:rPr>
              <a:t>Konsultacje społeczne</a:t>
            </a:r>
            <a:br>
              <a:rPr lang="pl-PL" sz="4600" dirty="0">
                <a:latin typeface="+mn-lt"/>
              </a:rPr>
            </a:br>
            <a:r>
              <a:rPr lang="pl-PL" sz="4600" dirty="0">
                <a:latin typeface="+mn-lt"/>
              </a:rPr>
              <a:t>propozycji do projektu ustawy wdrażającej Konwencję ONZ </a:t>
            </a:r>
            <a:br>
              <a:rPr lang="pl-PL" sz="4600" dirty="0">
                <a:latin typeface="+mn-lt"/>
              </a:rPr>
            </a:br>
            <a:r>
              <a:rPr lang="pl-PL" sz="4600" dirty="0">
                <a:latin typeface="+mn-lt"/>
              </a:rPr>
              <a:t>o prawach osób niepełnosprawnych</a:t>
            </a:r>
          </a:p>
        </p:txBody>
      </p:sp>
      <p:pic>
        <p:nvPicPr>
          <p:cNvPr id="4" name="Obraz 3"/>
          <p:cNvPicPr>
            <a:picLocks noChangeAspect="1"/>
          </p:cNvPicPr>
          <p:nvPr/>
        </p:nvPicPr>
        <p:blipFill>
          <a:blip r:embed="rId2"/>
          <a:stretch>
            <a:fillRect/>
          </a:stretch>
        </p:blipFill>
        <p:spPr>
          <a:xfrm>
            <a:off x="1610118" y="195151"/>
            <a:ext cx="8381688" cy="1073211"/>
          </a:xfrm>
          <a:prstGeom prst="rect">
            <a:avLst/>
          </a:prstGeom>
        </p:spPr>
      </p:pic>
      <p:grpSp>
        <p:nvGrpSpPr>
          <p:cNvPr id="11" name="Grupa 10"/>
          <p:cNvGrpSpPr/>
          <p:nvPr/>
        </p:nvGrpSpPr>
        <p:grpSpPr>
          <a:xfrm>
            <a:off x="3215390" y="5414517"/>
            <a:ext cx="5079741" cy="1236005"/>
            <a:chOff x="3215390" y="5414517"/>
            <a:chExt cx="5079741" cy="1236005"/>
          </a:xfrm>
        </p:grpSpPr>
        <p:pic>
          <p:nvPicPr>
            <p:cNvPr id="10" name="Obraz 9"/>
            <p:cNvPicPr>
              <a:picLocks noChangeAspect="1"/>
            </p:cNvPicPr>
            <p:nvPr/>
          </p:nvPicPr>
          <p:blipFill>
            <a:blip r:embed="rId3"/>
            <a:stretch>
              <a:fillRect/>
            </a:stretch>
          </p:blipFill>
          <p:spPr>
            <a:xfrm>
              <a:off x="7447714" y="6092487"/>
              <a:ext cx="847417" cy="487722"/>
            </a:xfrm>
            <a:prstGeom prst="rect">
              <a:avLst/>
            </a:prstGeom>
          </p:spPr>
        </p:pic>
        <p:pic>
          <p:nvPicPr>
            <p:cNvPr id="5" name="Obraz 4"/>
            <p:cNvPicPr>
              <a:picLocks noChangeAspect="1"/>
            </p:cNvPicPr>
            <p:nvPr/>
          </p:nvPicPr>
          <p:blipFill>
            <a:blip r:embed="rId4"/>
            <a:stretch>
              <a:fillRect/>
            </a:stretch>
          </p:blipFill>
          <p:spPr>
            <a:xfrm>
              <a:off x="3215390" y="5551689"/>
              <a:ext cx="1298561" cy="280440"/>
            </a:xfrm>
            <a:prstGeom prst="rect">
              <a:avLst/>
            </a:prstGeom>
          </p:spPr>
        </p:pic>
        <p:pic>
          <p:nvPicPr>
            <p:cNvPr id="6" name="Obraz 5"/>
            <p:cNvPicPr>
              <a:picLocks noChangeAspect="1"/>
            </p:cNvPicPr>
            <p:nvPr/>
          </p:nvPicPr>
          <p:blipFill>
            <a:blip r:embed="rId5"/>
            <a:stretch>
              <a:fillRect/>
            </a:stretch>
          </p:blipFill>
          <p:spPr>
            <a:xfrm>
              <a:off x="5160391" y="5414517"/>
              <a:ext cx="1298561" cy="554784"/>
            </a:xfrm>
            <a:prstGeom prst="rect">
              <a:avLst/>
            </a:prstGeom>
          </p:spPr>
        </p:pic>
        <p:pic>
          <p:nvPicPr>
            <p:cNvPr id="7" name="Obraz 6"/>
            <p:cNvPicPr>
              <a:picLocks noChangeAspect="1"/>
            </p:cNvPicPr>
            <p:nvPr/>
          </p:nvPicPr>
          <p:blipFill>
            <a:blip r:embed="rId6"/>
            <a:stretch>
              <a:fillRect/>
            </a:stretch>
          </p:blipFill>
          <p:spPr>
            <a:xfrm>
              <a:off x="7447714" y="5441951"/>
              <a:ext cx="640135" cy="390178"/>
            </a:xfrm>
            <a:prstGeom prst="rect">
              <a:avLst/>
            </a:prstGeom>
          </p:spPr>
        </p:pic>
        <p:pic>
          <p:nvPicPr>
            <p:cNvPr id="8" name="Obraz 7"/>
            <p:cNvPicPr>
              <a:picLocks noChangeAspect="1"/>
            </p:cNvPicPr>
            <p:nvPr/>
          </p:nvPicPr>
          <p:blipFill>
            <a:blip r:embed="rId7"/>
            <a:stretch>
              <a:fillRect/>
            </a:stretch>
          </p:blipFill>
          <p:spPr>
            <a:xfrm>
              <a:off x="3215390" y="6126018"/>
              <a:ext cx="1024217" cy="420660"/>
            </a:xfrm>
            <a:prstGeom prst="rect">
              <a:avLst/>
            </a:prstGeom>
          </p:spPr>
        </p:pic>
        <p:pic>
          <p:nvPicPr>
            <p:cNvPr id="9" name="Obraz 8"/>
            <p:cNvPicPr>
              <a:picLocks noChangeAspect="1"/>
            </p:cNvPicPr>
            <p:nvPr/>
          </p:nvPicPr>
          <p:blipFill>
            <a:blip r:embed="rId8"/>
            <a:stretch>
              <a:fillRect/>
            </a:stretch>
          </p:blipFill>
          <p:spPr>
            <a:xfrm>
              <a:off x="5524231" y="6126221"/>
              <a:ext cx="792549" cy="524301"/>
            </a:xfrm>
            <a:prstGeom prst="rect">
              <a:avLst/>
            </a:prstGeom>
          </p:spPr>
        </p:pic>
      </p:grpSp>
      <p:sp>
        <p:nvSpPr>
          <p:cNvPr id="12" name="Prostokąt 11"/>
          <p:cNvSpPr/>
          <p:nvPr/>
        </p:nvSpPr>
        <p:spPr>
          <a:xfrm>
            <a:off x="1310376" y="3987897"/>
            <a:ext cx="10398809" cy="1138773"/>
          </a:xfrm>
          <a:prstGeom prst="rect">
            <a:avLst/>
          </a:prstGeom>
        </p:spPr>
        <p:txBody>
          <a:bodyPr wrap="none">
            <a:spAutoFit/>
          </a:bodyPr>
          <a:lstStyle/>
          <a:p>
            <a:r>
              <a:rPr lang="pl-PL" sz="3400" b="1" dirty="0"/>
              <a:t>Prawo do życia prywatnego i przeciwdziałanie przemocy </a:t>
            </a:r>
          </a:p>
          <a:p>
            <a:pPr algn="ctr"/>
            <a:r>
              <a:rPr lang="pl-PL" sz="3400" b="1" dirty="0"/>
              <a:t>wobec osób z niepełnosprawnościami</a:t>
            </a:r>
          </a:p>
        </p:txBody>
      </p:sp>
    </p:spTree>
    <p:extLst>
      <p:ext uri="{BB962C8B-B14F-4D97-AF65-F5344CB8AC3E}">
        <p14:creationId xmlns:p14="http://schemas.microsoft.com/office/powerpoint/2010/main" val="31859968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48683" y="1655451"/>
            <a:ext cx="12730921" cy="525774"/>
          </a:xfrm>
        </p:spPr>
        <p:txBody>
          <a:bodyPr>
            <a:noAutofit/>
          </a:bodyPr>
          <a:lstStyle/>
          <a:p>
            <a:r>
              <a:rPr lang="pl-PL" sz="3200" b="1" dirty="0">
                <a:latin typeface="Bahnschrift" pitchFamily="34" charset="0"/>
              </a:rPr>
              <a:t>Procedura zaskarżania regulaminu DPS</a:t>
            </a:r>
          </a:p>
        </p:txBody>
      </p:sp>
      <p:pic>
        <p:nvPicPr>
          <p:cNvPr id="4" name="Obraz 3"/>
          <p:cNvPicPr>
            <a:picLocks noChangeAspect="1"/>
          </p:cNvPicPr>
          <p:nvPr/>
        </p:nvPicPr>
        <p:blipFill>
          <a:blip r:embed="rId2"/>
          <a:stretch>
            <a:fillRect/>
          </a:stretch>
        </p:blipFill>
        <p:spPr>
          <a:xfrm>
            <a:off x="1610118" y="195151"/>
            <a:ext cx="8381688" cy="1073211"/>
          </a:xfrm>
          <a:prstGeom prst="rect">
            <a:avLst/>
          </a:prstGeom>
        </p:spPr>
      </p:pic>
      <p:sp>
        <p:nvSpPr>
          <p:cNvPr id="14" name="Prostokąt 13"/>
          <p:cNvSpPr/>
          <p:nvPr/>
        </p:nvSpPr>
        <p:spPr>
          <a:xfrm>
            <a:off x="911341" y="2321566"/>
            <a:ext cx="10810875" cy="3970318"/>
          </a:xfrm>
          <a:prstGeom prst="rect">
            <a:avLst/>
          </a:prstGeom>
        </p:spPr>
        <p:txBody>
          <a:bodyPr wrap="square">
            <a:spAutoFit/>
          </a:bodyPr>
          <a:lstStyle/>
          <a:p>
            <a:r>
              <a:rPr lang="pl-PL" dirty="0"/>
              <a:t>Sąd </a:t>
            </a:r>
            <a:r>
              <a:rPr lang="pl-PL" b="1" dirty="0"/>
              <a:t>orzeka niezwłocznie po przeprowadzeniu rozprawy. </a:t>
            </a:r>
            <a:r>
              <a:rPr lang="pl-PL" dirty="0"/>
              <a:t>Rozprawa powinna się odbyć nie później niż w terminie 14 dni od dnia wpływu wniosku o zbadanie zgodności z prawem regulaminu domu pomocy społecznej.</a:t>
            </a:r>
          </a:p>
          <a:p>
            <a:endParaRPr lang="pl-PL" dirty="0"/>
          </a:p>
          <a:p>
            <a:r>
              <a:rPr lang="pl-PL" b="1" u="sng" dirty="0">
                <a:solidFill>
                  <a:schemeClr val="accent4">
                    <a:lumMod val="75000"/>
                  </a:schemeClr>
                </a:solidFill>
              </a:rPr>
              <a:t>Sąd</a:t>
            </a:r>
            <a:r>
              <a:rPr lang="pl-PL" b="1" dirty="0">
                <a:solidFill>
                  <a:schemeClr val="accent4">
                    <a:lumMod val="75000"/>
                  </a:schemeClr>
                </a:solidFill>
              </a:rPr>
              <a:t>, orzekając o niezgodności regulaminu domu pomocy społecznej z prawem, </a:t>
            </a:r>
            <a:r>
              <a:rPr lang="pl-PL" b="1" u="sng" dirty="0">
                <a:solidFill>
                  <a:schemeClr val="accent4">
                    <a:lumMod val="75000"/>
                  </a:schemeClr>
                </a:solidFill>
              </a:rPr>
              <a:t>wskazuje na zmiany, które należy dokonać w regulaminie w celu zapewnienia jego zgodności z prawem.</a:t>
            </a:r>
          </a:p>
          <a:p>
            <a:endParaRPr lang="pl-PL" dirty="0"/>
          </a:p>
          <a:p>
            <a:r>
              <a:rPr lang="pl-PL" dirty="0"/>
              <a:t>W razie orzeczenia przez sąd niezgodności regulaminu domu pomocy społecznej z prawem </a:t>
            </a:r>
            <a:r>
              <a:rPr lang="pl-PL" b="1" dirty="0">
                <a:solidFill>
                  <a:schemeClr val="accent2">
                    <a:lumMod val="75000"/>
                  </a:schemeClr>
                </a:solidFill>
              </a:rPr>
              <a:t>podmiot, któremu wydano zezwolenie na prowadzenie domu pomocy społecznej </a:t>
            </a:r>
            <a:r>
              <a:rPr lang="pl-PL" b="1" dirty="0"/>
              <a:t>w terminie 30 dni od dnia uprawomocnienia się </a:t>
            </a:r>
            <a:r>
              <a:rPr lang="pl-PL" b="1" dirty="0">
                <a:solidFill>
                  <a:schemeClr val="accent2">
                    <a:lumMod val="75000"/>
                  </a:schemeClr>
                </a:solidFill>
              </a:rPr>
              <a:t>orzeczenia dokonuje zmian wskazanych przez sąd i przedstawia je wojewodzie.</a:t>
            </a:r>
          </a:p>
          <a:p>
            <a:endParaRPr lang="pl-PL" b="1" dirty="0">
              <a:solidFill>
                <a:schemeClr val="accent2">
                  <a:lumMod val="75000"/>
                </a:schemeClr>
              </a:solidFill>
            </a:endParaRPr>
          </a:p>
          <a:p>
            <a:r>
              <a:rPr lang="pl-PL" b="1" dirty="0"/>
              <a:t>Po bezskutecznym upływie terminu </a:t>
            </a:r>
            <a:r>
              <a:rPr lang="pl-PL" dirty="0"/>
              <a:t>(o którym mowa w ust. 4d) </a:t>
            </a:r>
            <a:r>
              <a:rPr lang="pl-PL" b="1" u="sng" dirty="0">
                <a:solidFill>
                  <a:schemeClr val="accent4">
                    <a:lumMod val="75000"/>
                  </a:schemeClr>
                </a:solidFill>
              </a:rPr>
              <a:t>wojewoda cofa zezwolenie na prowadzenie domu pomocy społecznej. </a:t>
            </a:r>
          </a:p>
          <a:p>
            <a:endParaRPr lang="pl-PL" b="1" dirty="0">
              <a:solidFill>
                <a:schemeClr val="accent2">
                  <a:lumMod val="75000"/>
                </a:schemeClr>
              </a:solidFill>
            </a:endParaRPr>
          </a:p>
          <a:p>
            <a:endParaRPr lang="pl-PL" dirty="0"/>
          </a:p>
        </p:txBody>
      </p:sp>
    </p:spTree>
    <p:extLst>
      <p:ext uri="{BB962C8B-B14F-4D97-AF65-F5344CB8AC3E}">
        <p14:creationId xmlns:p14="http://schemas.microsoft.com/office/powerpoint/2010/main" val="34682730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48683" y="1655451"/>
            <a:ext cx="12730921" cy="525774"/>
          </a:xfrm>
        </p:spPr>
        <p:txBody>
          <a:bodyPr>
            <a:noAutofit/>
          </a:bodyPr>
          <a:lstStyle/>
          <a:p>
            <a:r>
              <a:rPr lang="pl-PL" sz="3200" b="1" dirty="0">
                <a:latin typeface="Bahnschrift" pitchFamily="34" charset="0"/>
              </a:rPr>
              <a:t>Procedura zaskarżania regulaminu DPS</a:t>
            </a:r>
          </a:p>
        </p:txBody>
      </p:sp>
      <p:pic>
        <p:nvPicPr>
          <p:cNvPr id="4" name="Obraz 3"/>
          <p:cNvPicPr>
            <a:picLocks noChangeAspect="1"/>
          </p:cNvPicPr>
          <p:nvPr/>
        </p:nvPicPr>
        <p:blipFill>
          <a:blip r:embed="rId2"/>
          <a:stretch>
            <a:fillRect/>
          </a:stretch>
        </p:blipFill>
        <p:spPr>
          <a:xfrm>
            <a:off x="1610118" y="195151"/>
            <a:ext cx="8381688" cy="1073211"/>
          </a:xfrm>
          <a:prstGeom prst="rect">
            <a:avLst/>
          </a:prstGeom>
        </p:spPr>
      </p:pic>
      <p:sp>
        <p:nvSpPr>
          <p:cNvPr id="14" name="Prostokąt 13"/>
          <p:cNvSpPr/>
          <p:nvPr/>
        </p:nvSpPr>
        <p:spPr>
          <a:xfrm>
            <a:off x="911341" y="2321566"/>
            <a:ext cx="10810875" cy="4524315"/>
          </a:xfrm>
          <a:prstGeom prst="rect">
            <a:avLst/>
          </a:prstGeom>
        </p:spPr>
        <p:txBody>
          <a:bodyPr wrap="square">
            <a:spAutoFit/>
          </a:bodyPr>
          <a:lstStyle/>
          <a:p>
            <a:endParaRPr lang="pl-PL" dirty="0"/>
          </a:p>
          <a:p>
            <a:r>
              <a:rPr lang="pl-PL" b="1" dirty="0"/>
              <a:t>W razie, gdy zaproponowane zmiany nie zapewniają zgodności regulaminu domu pomocy społecznej z prawem</a:t>
            </a:r>
            <a:r>
              <a:rPr lang="pl-PL" dirty="0"/>
              <a:t>, </a:t>
            </a:r>
            <a:r>
              <a:rPr lang="pl-PL" b="1" dirty="0">
                <a:solidFill>
                  <a:schemeClr val="accent2">
                    <a:lumMod val="75000"/>
                  </a:schemeClr>
                </a:solidFill>
              </a:rPr>
              <a:t>wojewoda wyznacza dodatkowy 14-dniowy termin na wprowadzenie kolejnych zmian</a:t>
            </a:r>
            <a:r>
              <a:rPr lang="pl-PL" dirty="0"/>
              <a:t>. </a:t>
            </a:r>
          </a:p>
          <a:p>
            <a:endParaRPr lang="pl-PL" dirty="0"/>
          </a:p>
          <a:p>
            <a:r>
              <a:rPr lang="pl-PL" b="1" dirty="0"/>
              <a:t>Po bezskutecznym upływie kolejnego terminu </a:t>
            </a:r>
            <a:r>
              <a:rPr lang="pl-PL" dirty="0"/>
              <a:t>lub jeżeli wprowadzone zmiany nie zapewniają zgodności z prawem regulaminu domu pomocy społecznej, </a:t>
            </a:r>
            <a:r>
              <a:rPr lang="pl-PL" b="1" u="sng" dirty="0">
                <a:solidFill>
                  <a:schemeClr val="accent4">
                    <a:lumMod val="75000"/>
                  </a:schemeClr>
                </a:solidFill>
              </a:rPr>
              <a:t>wojewoda cofa zezwolenie na prowadzenie domu pomocy społecznej.</a:t>
            </a:r>
          </a:p>
          <a:p>
            <a:endParaRPr lang="pl-PL" dirty="0"/>
          </a:p>
          <a:p>
            <a:endParaRPr lang="pl-PL" dirty="0"/>
          </a:p>
          <a:p>
            <a:r>
              <a:rPr lang="pl-PL" b="1" u="sng" dirty="0"/>
              <a:t>Powyższe zmiany mają doprowadzić do sytuacji, w której regulaminy domów pomocy społecznej będą mieć w istocie charakter czysto organizacyjny i techniczny</a:t>
            </a:r>
            <a:r>
              <a:rPr lang="pl-PL" dirty="0"/>
              <a:t>, aby nie mogły one limitować praw i wolności wyrażonych w Konstytucji RP lub w Konwencji o prawach osób z niepełnosprawnościami (np. przez konieczność uzyskania zgody na samodzielne opuszczenie DPS, obowiązek powrotu do godziny 22, zgłoszenie chęci wyjścia na 3 dni wcześniej itp.).</a:t>
            </a:r>
          </a:p>
          <a:p>
            <a:endParaRPr lang="pl-PL" b="1" dirty="0">
              <a:solidFill>
                <a:schemeClr val="accent4">
                  <a:lumMod val="75000"/>
                </a:schemeClr>
              </a:solidFill>
            </a:endParaRPr>
          </a:p>
          <a:p>
            <a:endParaRPr lang="pl-PL" b="1" dirty="0">
              <a:solidFill>
                <a:schemeClr val="accent4">
                  <a:lumMod val="75000"/>
                </a:schemeClr>
              </a:solidFill>
            </a:endParaRPr>
          </a:p>
          <a:p>
            <a:endParaRPr lang="pl-PL" b="1" dirty="0">
              <a:solidFill>
                <a:schemeClr val="accent4">
                  <a:lumMod val="75000"/>
                </a:schemeClr>
              </a:solidFill>
            </a:endParaRPr>
          </a:p>
        </p:txBody>
      </p:sp>
    </p:spTree>
    <p:extLst>
      <p:ext uri="{BB962C8B-B14F-4D97-AF65-F5344CB8AC3E}">
        <p14:creationId xmlns:p14="http://schemas.microsoft.com/office/powerpoint/2010/main" val="22139399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48683" y="1655451"/>
            <a:ext cx="12730921" cy="525774"/>
          </a:xfrm>
        </p:spPr>
        <p:txBody>
          <a:bodyPr>
            <a:noAutofit/>
          </a:bodyPr>
          <a:lstStyle/>
          <a:p>
            <a:r>
              <a:rPr lang="pl-PL" sz="3200" b="1" dirty="0">
                <a:latin typeface="Bahnschrift" pitchFamily="34" charset="0"/>
              </a:rPr>
              <a:t>Monitoring wizyjny w DPS</a:t>
            </a:r>
          </a:p>
        </p:txBody>
      </p:sp>
      <p:pic>
        <p:nvPicPr>
          <p:cNvPr id="4" name="Obraz 3"/>
          <p:cNvPicPr>
            <a:picLocks noChangeAspect="1"/>
          </p:cNvPicPr>
          <p:nvPr/>
        </p:nvPicPr>
        <p:blipFill>
          <a:blip r:embed="rId2"/>
          <a:stretch>
            <a:fillRect/>
          </a:stretch>
        </p:blipFill>
        <p:spPr>
          <a:xfrm>
            <a:off x="1610118" y="195151"/>
            <a:ext cx="8381688" cy="1073211"/>
          </a:xfrm>
          <a:prstGeom prst="rect">
            <a:avLst/>
          </a:prstGeom>
        </p:spPr>
      </p:pic>
      <p:sp>
        <p:nvSpPr>
          <p:cNvPr id="14" name="Prostokąt 13"/>
          <p:cNvSpPr/>
          <p:nvPr/>
        </p:nvSpPr>
        <p:spPr>
          <a:xfrm>
            <a:off x="911341" y="2321566"/>
            <a:ext cx="10810875" cy="3139321"/>
          </a:xfrm>
          <a:prstGeom prst="rect">
            <a:avLst/>
          </a:prstGeom>
        </p:spPr>
        <p:txBody>
          <a:bodyPr wrap="square">
            <a:spAutoFit/>
          </a:bodyPr>
          <a:lstStyle/>
          <a:p>
            <a:r>
              <a:rPr lang="pl-PL" b="1" dirty="0">
                <a:solidFill>
                  <a:schemeClr val="accent4">
                    <a:lumMod val="75000"/>
                  </a:schemeClr>
                </a:solidFill>
              </a:rPr>
              <a:t>Brak uregulowań prawnych w zakresie monitoringu w domach pomocy społecznej naruszał gwarancje podstawowych praw i wolności mieszkańców</a:t>
            </a:r>
            <a:r>
              <a:rPr lang="pl-PL" dirty="0"/>
              <a:t> domów pomocy społecznej zawartych w Konstytucji RP i konwencjach międzynarodowych. </a:t>
            </a:r>
          </a:p>
          <a:p>
            <a:endParaRPr lang="pl-PL" b="1" dirty="0">
              <a:solidFill>
                <a:schemeClr val="accent4">
                  <a:lumMod val="75000"/>
                </a:schemeClr>
              </a:solidFill>
            </a:endParaRPr>
          </a:p>
          <a:p>
            <a:r>
              <a:rPr lang="pl-PL" dirty="0"/>
              <a:t>Dotyczy to także braku uregulowań prawnych dotyczących: przekazywania, odtwarzania i utrwalania obrazu lub dźwięku z monitoringu, praw osób monitorowanych oraz zasad wykorzystania tych danych.</a:t>
            </a:r>
          </a:p>
          <a:p>
            <a:endParaRPr lang="pl-PL" b="1" dirty="0">
              <a:solidFill>
                <a:schemeClr val="accent4">
                  <a:lumMod val="75000"/>
                </a:schemeClr>
              </a:solidFill>
            </a:endParaRPr>
          </a:p>
          <a:p>
            <a:r>
              <a:rPr lang="pl-PL" dirty="0"/>
              <a:t>Kwestie te zostały </a:t>
            </a:r>
            <a:r>
              <a:rPr lang="pl-PL" b="1" dirty="0"/>
              <a:t>unormowane w dodanym art. 57b</a:t>
            </a:r>
            <a:r>
              <a:rPr lang="pl-PL" dirty="0"/>
              <a:t>, w którym wskazuje się, </a:t>
            </a:r>
            <a:r>
              <a:rPr lang="pl-PL" b="1" dirty="0">
                <a:solidFill>
                  <a:schemeClr val="accent2">
                    <a:lumMod val="75000"/>
                  </a:schemeClr>
                </a:solidFill>
              </a:rPr>
              <a:t>że jeżeli jest to niezbędne do zapewnienia bezpieczeństwa mieszkańców lub pracowników, dom pomocy społecznej  może wprowadzić szczególny nadzór nad terenem domu pomocy społecznej lub terenem wokół domu pomocy społecznej w postaci środków technicznych umożliwiających rejestrację obrazu (monitoring).</a:t>
            </a:r>
          </a:p>
        </p:txBody>
      </p:sp>
    </p:spTree>
    <p:extLst>
      <p:ext uri="{BB962C8B-B14F-4D97-AF65-F5344CB8AC3E}">
        <p14:creationId xmlns:p14="http://schemas.microsoft.com/office/powerpoint/2010/main" val="28451403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48683" y="1655451"/>
            <a:ext cx="12730921" cy="525774"/>
          </a:xfrm>
        </p:spPr>
        <p:txBody>
          <a:bodyPr>
            <a:noAutofit/>
          </a:bodyPr>
          <a:lstStyle/>
          <a:p>
            <a:r>
              <a:rPr lang="pl-PL" sz="3200" b="1" dirty="0">
                <a:latin typeface="Bahnschrift" pitchFamily="34" charset="0"/>
              </a:rPr>
              <a:t>Monitoring wizyjny w DPS</a:t>
            </a:r>
          </a:p>
        </p:txBody>
      </p:sp>
      <p:pic>
        <p:nvPicPr>
          <p:cNvPr id="4" name="Obraz 3"/>
          <p:cNvPicPr>
            <a:picLocks noChangeAspect="1"/>
          </p:cNvPicPr>
          <p:nvPr/>
        </p:nvPicPr>
        <p:blipFill>
          <a:blip r:embed="rId2"/>
          <a:stretch>
            <a:fillRect/>
          </a:stretch>
        </p:blipFill>
        <p:spPr>
          <a:xfrm>
            <a:off x="1610118" y="195151"/>
            <a:ext cx="8381688" cy="1073211"/>
          </a:xfrm>
          <a:prstGeom prst="rect">
            <a:avLst/>
          </a:prstGeom>
        </p:spPr>
      </p:pic>
      <p:sp>
        <p:nvSpPr>
          <p:cNvPr id="14" name="Prostokąt 13"/>
          <p:cNvSpPr/>
          <p:nvPr/>
        </p:nvSpPr>
        <p:spPr>
          <a:xfrm>
            <a:off x="911341" y="2321566"/>
            <a:ext cx="10810875" cy="3416320"/>
          </a:xfrm>
          <a:prstGeom prst="rect">
            <a:avLst/>
          </a:prstGeom>
        </p:spPr>
        <p:txBody>
          <a:bodyPr wrap="square">
            <a:spAutoFit/>
          </a:bodyPr>
          <a:lstStyle/>
          <a:p>
            <a:r>
              <a:rPr lang="pl-PL" b="1" u="sng" dirty="0">
                <a:solidFill>
                  <a:schemeClr val="accent2">
                    <a:lumMod val="75000"/>
                  </a:schemeClr>
                </a:solidFill>
              </a:rPr>
              <a:t>Zakazuje się objęcia monitoringiem pomieszczeń mieszkalnych, pomieszczeń sanitarnych, szatni, stołówek oraz palarni. </a:t>
            </a:r>
          </a:p>
          <a:p>
            <a:endParaRPr lang="pl-PL" dirty="0"/>
          </a:p>
          <a:p>
            <a:r>
              <a:rPr lang="pl-PL" dirty="0"/>
              <a:t>Nagrania obrazu pracodawca </a:t>
            </a:r>
            <a:r>
              <a:rPr lang="pl-PL" b="1" dirty="0">
                <a:solidFill>
                  <a:schemeClr val="accent2">
                    <a:lumMod val="75000"/>
                  </a:schemeClr>
                </a:solidFill>
              </a:rPr>
              <a:t>przetwarza wyłącznie do celów, dla których zostały zebrane, </a:t>
            </a:r>
            <a:r>
              <a:rPr lang="pl-PL" b="1" dirty="0">
                <a:solidFill>
                  <a:schemeClr val="accent4">
                    <a:lumMod val="75000"/>
                  </a:schemeClr>
                </a:solidFill>
              </a:rPr>
              <a:t>i przechowuje przez okres nieprzekraczający 3 miesięcy od dnia nagrania</a:t>
            </a:r>
            <a:r>
              <a:rPr lang="pl-PL" dirty="0"/>
              <a:t>. W przypadku, w którym nagrania obrazu stanowią dowód w postępowaniu prowadzonym na podstawie prawa lub dom pomocy społecznej powziął wiadomość, iż mogą one stanowić dowód w postępowaniu, termin określony w ust. 3 ulega przedłużeniu do czasu prawomocnego zakończenia postępowania. </a:t>
            </a:r>
          </a:p>
          <a:p>
            <a:endParaRPr lang="pl-PL" dirty="0"/>
          </a:p>
          <a:p>
            <a:r>
              <a:rPr lang="pl-PL" b="1" dirty="0"/>
              <a:t>Po upływie okresów</a:t>
            </a:r>
            <a:r>
              <a:rPr lang="pl-PL" dirty="0"/>
              <a:t>, o których mowa w ust. 3 lub 4, uzyskane w wyniku monitoringu nagrania obrazu zawierające dane osobowe </a:t>
            </a:r>
            <a:r>
              <a:rPr lang="pl-PL" b="1" dirty="0"/>
              <a:t>podlegają zniszczeniu, o ile przepisy odrębne nie stanowią inaczej. </a:t>
            </a:r>
          </a:p>
          <a:p>
            <a:endParaRPr lang="pl-PL" dirty="0"/>
          </a:p>
        </p:txBody>
      </p:sp>
    </p:spTree>
    <p:extLst>
      <p:ext uri="{BB962C8B-B14F-4D97-AF65-F5344CB8AC3E}">
        <p14:creationId xmlns:p14="http://schemas.microsoft.com/office/powerpoint/2010/main" val="32351801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48683" y="1655451"/>
            <a:ext cx="12730921" cy="525774"/>
          </a:xfrm>
        </p:spPr>
        <p:txBody>
          <a:bodyPr>
            <a:noAutofit/>
          </a:bodyPr>
          <a:lstStyle/>
          <a:p>
            <a:r>
              <a:rPr lang="pl-PL" sz="3200" b="1" dirty="0">
                <a:latin typeface="Bahnschrift" pitchFamily="34" charset="0"/>
              </a:rPr>
              <a:t>Monitoring wizyjny w DPS</a:t>
            </a:r>
          </a:p>
        </p:txBody>
      </p:sp>
      <p:pic>
        <p:nvPicPr>
          <p:cNvPr id="4" name="Obraz 3"/>
          <p:cNvPicPr>
            <a:picLocks noChangeAspect="1"/>
          </p:cNvPicPr>
          <p:nvPr/>
        </p:nvPicPr>
        <p:blipFill>
          <a:blip r:embed="rId2"/>
          <a:stretch>
            <a:fillRect/>
          </a:stretch>
        </p:blipFill>
        <p:spPr>
          <a:xfrm>
            <a:off x="1610118" y="195151"/>
            <a:ext cx="8381688" cy="1073211"/>
          </a:xfrm>
          <a:prstGeom prst="rect">
            <a:avLst/>
          </a:prstGeom>
        </p:spPr>
      </p:pic>
      <p:sp>
        <p:nvSpPr>
          <p:cNvPr id="14" name="Prostokąt 13"/>
          <p:cNvSpPr/>
          <p:nvPr/>
        </p:nvSpPr>
        <p:spPr>
          <a:xfrm>
            <a:off x="911341" y="2321566"/>
            <a:ext cx="10810875" cy="4524315"/>
          </a:xfrm>
          <a:prstGeom prst="rect">
            <a:avLst/>
          </a:prstGeom>
        </p:spPr>
        <p:txBody>
          <a:bodyPr wrap="square">
            <a:spAutoFit/>
          </a:bodyPr>
          <a:lstStyle/>
          <a:p>
            <a:r>
              <a:rPr lang="pl-PL" b="1" dirty="0"/>
              <a:t>Cele, zakres oraz sposób zastosowania </a:t>
            </a:r>
            <a:r>
              <a:rPr lang="pl-PL" dirty="0"/>
              <a:t>monitoringu ustala się w </a:t>
            </a:r>
            <a:r>
              <a:rPr lang="pl-PL" b="1" dirty="0"/>
              <a:t>Regulaminie monitoringu wizyjnego domu pomocy społecznej i ogłasza się w formie w obwieszczenia </a:t>
            </a:r>
            <a:r>
              <a:rPr lang="pl-PL" dirty="0"/>
              <a:t>w powszechnie dostępnym miejscu w domu pomocy społecznej. </a:t>
            </a:r>
          </a:p>
          <a:p>
            <a:endParaRPr lang="pl-PL" dirty="0"/>
          </a:p>
          <a:p>
            <a:r>
              <a:rPr lang="pl-PL" dirty="0"/>
              <a:t>Dom pomocy społecznej </a:t>
            </a:r>
            <a:r>
              <a:rPr lang="pl-PL" b="1" dirty="0">
                <a:solidFill>
                  <a:schemeClr val="accent2">
                    <a:lumMod val="75000"/>
                  </a:schemeClr>
                </a:solidFill>
              </a:rPr>
              <a:t>informuje mieszkańców na piśmie o wprowadzeniu monitoringu. </a:t>
            </a:r>
            <a:r>
              <a:rPr lang="pl-PL" dirty="0"/>
              <a:t>W przypadku wprowadzenia monitoringu dom pomocy społecznej </a:t>
            </a:r>
            <a:r>
              <a:rPr lang="pl-PL" b="1" dirty="0">
                <a:solidFill>
                  <a:schemeClr val="accent4">
                    <a:lumMod val="75000"/>
                  </a:schemeClr>
                </a:solidFill>
              </a:rPr>
              <a:t>oznacza również pomieszczenia i teren monitorowany w sposób widoczny i czytelny, </a:t>
            </a:r>
            <a:r>
              <a:rPr lang="pl-PL" dirty="0"/>
              <a:t>za pomocą odpowiednich znaków lub ogłoszeń dźwiękowych, nie później niż jeden dzień przed jego uruchomieniem. </a:t>
            </a:r>
          </a:p>
          <a:p>
            <a:endParaRPr lang="pl-PL" dirty="0"/>
          </a:p>
          <a:p>
            <a:r>
              <a:rPr lang="pl-PL" u="sng" dirty="0"/>
              <a:t>Wprowadzona regulacja jest odrębną od regulacji monitoringu wizyjnego przewidzianej przepisami art. 18e ust. 2-6 ustawy z dnia 19 sierpnia 1994 r. o ochronie zdrowia psychicznego, którymi też objęte są domy pomocy społecznej. </a:t>
            </a:r>
          </a:p>
          <a:p>
            <a:endParaRPr lang="pl-PL" u="sng" dirty="0"/>
          </a:p>
          <a:p>
            <a:r>
              <a:rPr lang="pl-PL" b="1" dirty="0"/>
              <a:t>Poza tym, niezależnie od przedmiotowej regulacji stosowane mają być również przepisy art. 12 i art. 13 rozporządzenia 2016/679 (RODO).</a:t>
            </a:r>
          </a:p>
          <a:p>
            <a:endParaRPr lang="pl-PL" b="1" dirty="0">
              <a:solidFill>
                <a:schemeClr val="accent4">
                  <a:lumMod val="75000"/>
                </a:schemeClr>
              </a:solidFill>
            </a:endParaRPr>
          </a:p>
        </p:txBody>
      </p:sp>
    </p:spTree>
    <p:extLst>
      <p:ext uri="{BB962C8B-B14F-4D97-AF65-F5344CB8AC3E}">
        <p14:creationId xmlns:p14="http://schemas.microsoft.com/office/powerpoint/2010/main" val="30641347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48683" y="1655451"/>
            <a:ext cx="12730921" cy="525774"/>
          </a:xfrm>
        </p:spPr>
        <p:txBody>
          <a:bodyPr>
            <a:noAutofit/>
          </a:bodyPr>
          <a:lstStyle/>
          <a:p>
            <a:r>
              <a:rPr lang="pl-PL" sz="3200" b="1" dirty="0">
                <a:latin typeface="Bahnschrift" pitchFamily="34" charset="0"/>
              </a:rPr>
              <a:t>Monitoring wizyjny w DPS</a:t>
            </a:r>
          </a:p>
        </p:txBody>
      </p:sp>
      <p:pic>
        <p:nvPicPr>
          <p:cNvPr id="4" name="Obraz 3"/>
          <p:cNvPicPr>
            <a:picLocks noChangeAspect="1"/>
          </p:cNvPicPr>
          <p:nvPr/>
        </p:nvPicPr>
        <p:blipFill>
          <a:blip r:embed="rId2"/>
          <a:stretch>
            <a:fillRect/>
          </a:stretch>
        </p:blipFill>
        <p:spPr>
          <a:xfrm>
            <a:off x="1610118" y="195151"/>
            <a:ext cx="8381688" cy="1073211"/>
          </a:xfrm>
          <a:prstGeom prst="rect">
            <a:avLst/>
          </a:prstGeom>
        </p:spPr>
      </p:pic>
      <p:sp>
        <p:nvSpPr>
          <p:cNvPr id="14" name="Prostokąt 13"/>
          <p:cNvSpPr/>
          <p:nvPr/>
        </p:nvSpPr>
        <p:spPr>
          <a:xfrm>
            <a:off x="911341" y="2321566"/>
            <a:ext cx="10810875" cy="4524315"/>
          </a:xfrm>
          <a:prstGeom prst="rect">
            <a:avLst/>
          </a:prstGeom>
        </p:spPr>
        <p:txBody>
          <a:bodyPr wrap="square">
            <a:spAutoFit/>
          </a:bodyPr>
          <a:lstStyle/>
          <a:p>
            <a:r>
              <a:rPr lang="pl-PL" b="1" dirty="0"/>
              <a:t>Cele, zakres oraz sposób zastosowania </a:t>
            </a:r>
            <a:r>
              <a:rPr lang="pl-PL" dirty="0"/>
              <a:t>monitoringu ustala się w </a:t>
            </a:r>
            <a:r>
              <a:rPr lang="pl-PL" b="1" dirty="0"/>
              <a:t>Regulaminie monitoringu wizyjnego domu pomocy społecznej i ogłasza się w formie w obwieszczenia </a:t>
            </a:r>
            <a:r>
              <a:rPr lang="pl-PL" dirty="0"/>
              <a:t>w powszechnie dostępnym miejscu w domu pomocy społecznej. </a:t>
            </a:r>
          </a:p>
          <a:p>
            <a:endParaRPr lang="pl-PL" dirty="0"/>
          </a:p>
          <a:p>
            <a:r>
              <a:rPr lang="pl-PL" dirty="0"/>
              <a:t>Dom pomocy społecznej </a:t>
            </a:r>
            <a:r>
              <a:rPr lang="pl-PL" b="1" dirty="0">
                <a:solidFill>
                  <a:schemeClr val="accent2">
                    <a:lumMod val="75000"/>
                  </a:schemeClr>
                </a:solidFill>
              </a:rPr>
              <a:t>informuje mieszkańców na piśmie o wprowadzeniu monitoringu. </a:t>
            </a:r>
            <a:r>
              <a:rPr lang="pl-PL" dirty="0"/>
              <a:t>W przypadku wprowadzenia monitoringu dom pomocy społecznej </a:t>
            </a:r>
            <a:r>
              <a:rPr lang="pl-PL" b="1" dirty="0">
                <a:solidFill>
                  <a:schemeClr val="accent4">
                    <a:lumMod val="75000"/>
                  </a:schemeClr>
                </a:solidFill>
              </a:rPr>
              <a:t>oznacza również pomieszczenia i teren monitorowany w sposób widoczny i czytelny, </a:t>
            </a:r>
            <a:r>
              <a:rPr lang="pl-PL" dirty="0"/>
              <a:t>za pomocą odpowiednich znaków lub ogłoszeń dźwiękowych, nie później niż jeden dzień przed jego uruchomieniem. </a:t>
            </a:r>
          </a:p>
          <a:p>
            <a:endParaRPr lang="pl-PL" dirty="0"/>
          </a:p>
          <a:p>
            <a:r>
              <a:rPr lang="pl-PL" u="sng" dirty="0"/>
              <a:t>Wprowadzona regulacja jest odrębną od regulacji monitoringu wizyjnego przewidzianej przepisami art. 18e ust. 2-6 ustawy z dnia 19 sierpnia 1994 r. o ochronie zdrowia psychicznego, którymi też objęte są domy pomocy społecznej. </a:t>
            </a:r>
          </a:p>
          <a:p>
            <a:endParaRPr lang="pl-PL" u="sng" dirty="0"/>
          </a:p>
          <a:p>
            <a:r>
              <a:rPr lang="pl-PL" b="1" dirty="0"/>
              <a:t>Poza tym, niezależnie od przedmiotowej regulacji stosowane mają być również przepisy art. 12 i art. 13 rozporządzenia 2016/679 (RODO).</a:t>
            </a:r>
          </a:p>
          <a:p>
            <a:endParaRPr lang="pl-PL" b="1" dirty="0">
              <a:solidFill>
                <a:schemeClr val="accent4">
                  <a:lumMod val="75000"/>
                </a:schemeClr>
              </a:solidFill>
            </a:endParaRPr>
          </a:p>
        </p:txBody>
      </p:sp>
    </p:spTree>
    <p:extLst>
      <p:ext uri="{BB962C8B-B14F-4D97-AF65-F5344CB8AC3E}">
        <p14:creationId xmlns:p14="http://schemas.microsoft.com/office/powerpoint/2010/main" val="37390899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3246968" y="5646426"/>
            <a:ext cx="8249707" cy="525774"/>
          </a:xfrm>
        </p:spPr>
        <p:txBody>
          <a:bodyPr>
            <a:noAutofit/>
          </a:bodyPr>
          <a:lstStyle/>
          <a:p>
            <a:r>
              <a:rPr lang="pl-PL" sz="3200" b="1" dirty="0">
                <a:latin typeface="Bahnschrift" pitchFamily="34" charset="0"/>
              </a:rPr>
              <a:t>Prawo do pomocy w ochronie praw mieszkańca DPS i Rzecznik Praw Mieszkańca DPS oraz inne narzędzia wspierające w ochronie praw osoby z niepełnosprawnością</a:t>
            </a:r>
          </a:p>
        </p:txBody>
      </p:sp>
      <p:pic>
        <p:nvPicPr>
          <p:cNvPr id="4" name="Obraz 3"/>
          <p:cNvPicPr>
            <a:picLocks noChangeAspect="1"/>
          </p:cNvPicPr>
          <p:nvPr/>
        </p:nvPicPr>
        <p:blipFill>
          <a:blip r:embed="rId2"/>
          <a:stretch>
            <a:fillRect/>
          </a:stretch>
        </p:blipFill>
        <p:spPr>
          <a:xfrm>
            <a:off x="1610118" y="195151"/>
            <a:ext cx="8381688" cy="1073211"/>
          </a:xfrm>
          <a:prstGeom prst="rect">
            <a:avLst/>
          </a:prstGeom>
        </p:spPr>
      </p:pic>
    </p:spTree>
    <p:extLst>
      <p:ext uri="{BB962C8B-B14F-4D97-AF65-F5344CB8AC3E}">
        <p14:creationId xmlns:p14="http://schemas.microsoft.com/office/powerpoint/2010/main" val="1657988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48683" y="1655451"/>
            <a:ext cx="12730921" cy="525774"/>
          </a:xfrm>
        </p:spPr>
        <p:txBody>
          <a:bodyPr>
            <a:noAutofit/>
          </a:bodyPr>
          <a:lstStyle/>
          <a:p>
            <a:r>
              <a:rPr lang="pl-PL" sz="3200" b="1" dirty="0">
                <a:latin typeface="Bahnschrift" pitchFamily="34" charset="0"/>
              </a:rPr>
              <a:t>Prawo do pomocy w ochronie praw mieszkańca DPS</a:t>
            </a:r>
          </a:p>
        </p:txBody>
      </p:sp>
      <p:pic>
        <p:nvPicPr>
          <p:cNvPr id="4" name="Obraz 3"/>
          <p:cNvPicPr>
            <a:picLocks noChangeAspect="1"/>
          </p:cNvPicPr>
          <p:nvPr/>
        </p:nvPicPr>
        <p:blipFill>
          <a:blip r:embed="rId2"/>
          <a:stretch>
            <a:fillRect/>
          </a:stretch>
        </p:blipFill>
        <p:spPr>
          <a:xfrm>
            <a:off x="1610118" y="195151"/>
            <a:ext cx="8381688" cy="1073211"/>
          </a:xfrm>
          <a:prstGeom prst="rect">
            <a:avLst/>
          </a:prstGeom>
        </p:spPr>
      </p:pic>
      <p:sp>
        <p:nvSpPr>
          <p:cNvPr id="14" name="Prostokąt 13"/>
          <p:cNvSpPr/>
          <p:nvPr/>
        </p:nvSpPr>
        <p:spPr>
          <a:xfrm>
            <a:off x="911341" y="2321566"/>
            <a:ext cx="10810875" cy="4524315"/>
          </a:xfrm>
          <a:prstGeom prst="rect">
            <a:avLst/>
          </a:prstGeom>
        </p:spPr>
        <p:txBody>
          <a:bodyPr wrap="square">
            <a:spAutoFit/>
          </a:bodyPr>
          <a:lstStyle/>
          <a:p>
            <a:r>
              <a:rPr lang="pl-PL" dirty="0"/>
              <a:t>Wprowadzono zasadę, że </a:t>
            </a:r>
            <a:r>
              <a:rPr lang="pl-PL" b="1" dirty="0">
                <a:solidFill>
                  <a:schemeClr val="accent6">
                    <a:lumMod val="75000"/>
                  </a:schemeClr>
                </a:solidFill>
              </a:rPr>
              <a:t>mieszkaniec domu </a:t>
            </a:r>
            <a:r>
              <a:rPr lang="pl-PL" b="1" dirty="0"/>
              <a:t>ma prawo do pomocy w ochronie swoich praw. </a:t>
            </a:r>
            <a:r>
              <a:rPr lang="pl-PL" dirty="0"/>
              <a:t>Prawo do pomocy w ochronie praw osoby,  </a:t>
            </a:r>
            <a:r>
              <a:rPr lang="pl-PL" b="1" u="sng" dirty="0"/>
              <a:t>przysługuje również jej </a:t>
            </a:r>
            <a:r>
              <a:rPr lang="pl-PL" b="1" u="sng" dirty="0">
                <a:solidFill>
                  <a:schemeClr val="accent6">
                    <a:lumMod val="75000"/>
                  </a:schemeClr>
                </a:solidFill>
              </a:rPr>
              <a:t>przedstawicielowi ustawowemu, asystentowi prawnemu, pełnomocnikowi wspierającemu lub osobie faktycznie wspierającej</a:t>
            </a:r>
            <a:r>
              <a:rPr lang="pl-PL" b="1" dirty="0">
                <a:solidFill>
                  <a:schemeClr val="accent6">
                    <a:lumMod val="75000"/>
                  </a:schemeClr>
                </a:solidFill>
              </a:rPr>
              <a:t>. </a:t>
            </a:r>
          </a:p>
          <a:p>
            <a:endParaRPr lang="pl-PL" b="1" dirty="0"/>
          </a:p>
          <a:p>
            <a:r>
              <a:rPr lang="pl-PL" dirty="0"/>
              <a:t>Osoby uprawnione mają prawo w szczególności do:</a:t>
            </a:r>
          </a:p>
          <a:p>
            <a:pPr marL="342900" indent="-342900">
              <a:buAutoNum type="arabicParenR"/>
            </a:pPr>
            <a:r>
              <a:rPr lang="pl-PL" b="1" dirty="0">
                <a:solidFill>
                  <a:schemeClr val="accent4">
                    <a:lumMod val="75000"/>
                  </a:schemeClr>
                </a:solidFill>
              </a:rPr>
              <a:t>przekazania ustnych i pisemnych skarg </a:t>
            </a:r>
            <a:r>
              <a:rPr lang="pl-PL" dirty="0"/>
              <a:t>dotyczących naruszenia praw mieszkańca;</a:t>
            </a:r>
          </a:p>
          <a:p>
            <a:pPr marL="342900" indent="-342900">
              <a:buAutoNum type="arabicParenR"/>
            </a:pPr>
            <a:r>
              <a:rPr lang="pl-PL" b="1" dirty="0">
                <a:solidFill>
                  <a:schemeClr val="accent4">
                    <a:lumMod val="75000"/>
                  </a:schemeClr>
                </a:solidFill>
              </a:rPr>
              <a:t>spotkania z Rzecznikiem Praw Mieszkańca Domu Pomocy Społecznej</a:t>
            </a:r>
            <a:r>
              <a:rPr lang="pl-PL" dirty="0"/>
              <a:t>, w warunkach zapewniających swobodę wypowiedzi, nie później niż w terminie 7 dni od dnia zgłoszenia takiej potrzeby;</a:t>
            </a:r>
          </a:p>
          <a:p>
            <a:pPr marL="342900" indent="-342900">
              <a:buAutoNum type="arabicParenR"/>
            </a:pPr>
            <a:r>
              <a:rPr lang="pl-PL" b="1" dirty="0">
                <a:solidFill>
                  <a:schemeClr val="accent4">
                    <a:lumMod val="75000"/>
                  </a:schemeClr>
                </a:solidFill>
              </a:rPr>
              <a:t>uzyskania informacji o rozstrzygnięciu zgłoszonej sprawy.</a:t>
            </a:r>
          </a:p>
          <a:p>
            <a:endParaRPr lang="pl-PL" b="1" dirty="0"/>
          </a:p>
          <a:p>
            <a:r>
              <a:rPr lang="pl-PL" b="1" dirty="0"/>
              <a:t>Zmiany terminologiczne!</a:t>
            </a:r>
          </a:p>
          <a:p>
            <a:r>
              <a:rPr lang="pl-PL" dirty="0"/>
              <a:t>W ramach przepisów wprowadzających ustawę o wyrównywaniu szans osób z niepełnosprawnościami zrezygnowano m.in. z pojęcia </a:t>
            </a:r>
            <a:r>
              <a:rPr lang="pl-PL" dirty="0">
                <a:solidFill>
                  <a:srgbClr val="FF0000"/>
                </a:solidFill>
              </a:rPr>
              <a:t>„opieka” </a:t>
            </a:r>
            <a:r>
              <a:rPr lang="pl-PL" dirty="0"/>
              <a:t>nad osobą niepełnosprawną, </a:t>
            </a:r>
            <a:r>
              <a:rPr lang="pl-PL" dirty="0">
                <a:solidFill>
                  <a:srgbClr val="FF0000"/>
                </a:solidFill>
              </a:rPr>
              <a:t>„opiekun”</a:t>
            </a:r>
            <a:r>
              <a:rPr lang="pl-PL" dirty="0"/>
              <a:t>  oraz </a:t>
            </a:r>
            <a:r>
              <a:rPr lang="pl-PL" dirty="0">
                <a:solidFill>
                  <a:srgbClr val="FF0000"/>
                </a:solidFill>
              </a:rPr>
              <a:t>„podopiecznego”</a:t>
            </a:r>
            <a:r>
              <a:rPr lang="pl-PL" dirty="0"/>
              <a:t>  i w ich miejsce wprowadzono pojęcia: </a:t>
            </a:r>
            <a:r>
              <a:rPr lang="pl-PL" dirty="0">
                <a:solidFill>
                  <a:schemeClr val="accent6">
                    <a:lumMod val="75000"/>
                  </a:schemeClr>
                </a:solidFill>
              </a:rPr>
              <a:t>„wsparcia” </a:t>
            </a:r>
            <a:r>
              <a:rPr lang="pl-PL" dirty="0"/>
              <a:t>osoby z niepełnosprawnością, </a:t>
            </a:r>
            <a:r>
              <a:rPr lang="pl-PL" dirty="0">
                <a:solidFill>
                  <a:schemeClr val="accent6">
                    <a:lumMod val="75000"/>
                  </a:schemeClr>
                </a:solidFill>
              </a:rPr>
              <a:t>„osoby udzielającej wsparcia”, „osoby z niepełnosprawnością”.</a:t>
            </a:r>
          </a:p>
          <a:p>
            <a:endParaRPr lang="pl-PL" dirty="0"/>
          </a:p>
        </p:txBody>
      </p:sp>
    </p:spTree>
    <p:extLst>
      <p:ext uri="{BB962C8B-B14F-4D97-AF65-F5344CB8AC3E}">
        <p14:creationId xmlns:p14="http://schemas.microsoft.com/office/powerpoint/2010/main" val="6284588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48683" y="1655451"/>
            <a:ext cx="12730921" cy="525774"/>
          </a:xfrm>
        </p:spPr>
        <p:txBody>
          <a:bodyPr>
            <a:noAutofit/>
          </a:bodyPr>
          <a:lstStyle/>
          <a:p>
            <a:r>
              <a:rPr lang="pl-PL" sz="3200" b="1" dirty="0">
                <a:latin typeface="Bahnschrift" pitchFamily="34" charset="0"/>
              </a:rPr>
              <a:t>Rzecznik Praw Mieszkańca DPS – nowa instytucja</a:t>
            </a:r>
          </a:p>
        </p:txBody>
      </p:sp>
      <p:pic>
        <p:nvPicPr>
          <p:cNvPr id="4" name="Obraz 3"/>
          <p:cNvPicPr>
            <a:picLocks noChangeAspect="1"/>
          </p:cNvPicPr>
          <p:nvPr/>
        </p:nvPicPr>
        <p:blipFill>
          <a:blip r:embed="rId2"/>
          <a:stretch>
            <a:fillRect/>
          </a:stretch>
        </p:blipFill>
        <p:spPr>
          <a:xfrm>
            <a:off x="1610118" y="195151"/>
            <a:ext cx="8381688" cy="1073211"/>
          </a:xfrm>
          <a:prstGeom prst="rect">
            <a:avLst/>
          </a:prstGeom>
        </p:spPr>
      </p:pic>
      <p:sp>
        <p:nvSpPr>
          <p:cNvPr id="14" name="Prostokąt 13"/>
          <p:cNvSpPr/>
          <p:nvPr/>
        </p:nvSpPr>
        <p:spPr>
          <a:xfrm>
            <a:off x="911341" y="2321566"/>
            <a:ext cx="10810875" cy="4801314"/>
          </a:xfrm>
          <a:prstGeom prst="rect">
            <a:avLst/>
          </a:prstGeom>
        </p:spPr>
        <p:txBody>
          <a:bodyPr wrap="square">
            <a:spAutoFit/>
          </a:bodyPr>
          <a:lstStyle/>
          <a:p>
            <a:r>
              <a:rPr lang="pl-PL" dirty="0"/>
              <a:t>Za przestrzeganie praw i wolności, w tym prawa do prywatności osób z niepełnosprawności przebywających w domach pomocy społecznej ma być odpowiedzialny </a:t>
            </a:r>
            <a:r>
              <a:rPr lang="pl-PL" b="1" dirty="0">
                <a:solidFill>
                  <a:schemeClr val="accent6">
                    <a:lumMod val="75000"/>
                  </a:schemeClr>
                </a:solidFill>
              </a:rPr>
              <a:t>wyspecjalizowany organ o charakterze kontrolnym, skonstruowany na wzór instytucji Rzecznika Praw Pacjenta Szpitala Psychicznego. </a:t>
            </a:r>
          </a:p>
          <a:p>
            <a:endParaRPr lang="pl-PL" b="1" dirty="0">
              <a:solidFill>
                <a:schemeClr val="accent6">
                  <a:lumMod val="75000"/>
                </a:schemeClr>
              </a:solidFill>
            </a:endParaRPr>
          </a:p>
          <a:p>
            <a:r>
              <a:rPr lang="pl-PL" dirty="0"/>
              <a:t>W jego kompetencjach byłoby </a:t>
            </a:r>
            <a:r>
              <a:rPr lang="pl-PL" b="1" dirty="0">
                <a:solidFill>
                  <a:schemeClr val="accent4">
                    <a:lumMod val="75000"/>
                  </a:schemeClr>
                </a:solidFill>
              </a:rPr>
              <a:t>podejmowanie z urzędu i na wniosek działań kontrolujących zapewnienie praw i wolności mieszkańcom domów pomocy społecznej</a:t>
            </a:r>
            <a:r>
              <a:rPr lang="pl-PL" dirty="0"/>
              <a:t>. </a:t>
            </a:r>
          </a:p>
          <a:p>
            <a:endParaRPr lang="pl-PL" dirty="0"/>
          </a:p>
          <a:p>
            <a:r>
              <a:rPr lang="pl-PL" dirty="0"/>
              <a:t>Dom pomocy społecznej ma </a:t>
            </a:r>
            <a:r>
              <a:rPr lang="pl-PL" b="1" dirty="0">
                <a:solidFill>
                  <a:schemeClr val="accent2">
                    <a:lumMod val="75000"/>
                  </a:schemeClr>
                </a:solidFill>
              </a:rPr>
              <a:t>obowiązek:</a:t>
            </a:r>
          </a:p>
          <a:p>
            <a:pPr marL="285750" indent="-285750">
              <a:buFont typeface="Wingdings" pitchFamily="2" charset="2"/>
              <a:buChar char="ü"/>
            </a:pPr>
            <a:r>
              <a:rPr lang="pl-PL" b="1" dirty="0">
                <a:solidFill>
                  <a:schemeClr val="accent2">
                    <a:lumMod val="75000"/>
                  </a:schemeClr>
                </a:solidFill>
              </a:rPr>
              <a:t> poinformować osoby uprawnione o zakresie działania i sposobie kontaktu z Rzecznikiem </a:t>
            </a:r>
            <a:r>
              <a:rPr lang="pl-PL" dirty="0"/>
              <a:t>Praw Mieszkańca Domu Pomocy Społecznej;</a:t>
            </a:r>
          </a:p>
          <a:p>
            <a:pPr marL="285750" indent="-285750">
              <a:buFont typeface="Wingdings" pitchFamily="2" charset="2"/>
              <a:buChar char="ü"/>
            </a:pPr>
            <a:r>
              <a:rPr lang="pl-PL" dirty="0"/>
              <a:t>zapewnić Rzecznikowi </a:t>
            </a:r>
            <a:r>
              <a:rPr lang="pl-PL" b="1" dirty="0">
                <a:solidFill>
                  <a:schemeClr val="accent2">
                    <a:lumMod val="75000"/>
                  </a:schemeClr>
                </a:solidFill>
              </a:rPr>
              <a:t>warunki do wykonywania jego zadań, </a:t>
            </a:r>
            <a:r>
              <a:rPr lang="pl-PL" dirty="0"/>
              <a:t>w szczególności umożliwić przyjmowanie skarg, oraz </a:t>
            </a:r>
            <a:r>
              <a:rPr lang="pl-PL" b="1" dirty="0">
                <a:solidFill>
                  <a:schemeClr val="accent2">
                    <a:lumMod val="75000"/>
                  </a:schemeClr>
                </a:solidFill>
              </a:rPr>
              <a:t>udostępnić pomieszczenia przeznaczone do odbywania spotkań </a:t>
            </a:r>
            <a:r>
              <a:rPr lang="pl-PL" dirty="0"/>
              <a:t>z osobami uprawnionymi do kontaktu z nim;</a:t>
            </a:r>
          </a:p>
          <a:p>
            <a:pPr marL="285750" indent="-285750">
              <a:buFont typeface="Wingdings" pitchFamily="2" charset="2"/>
              <a:buChar char="ü"/>
            </a:pPr>
            <a:r>
              <a:rPr lang="pl-PL" b="1" dirty="0">
                <a:solidFill>
                  <a:schemeClr val="accent2">
                    <a:lumMod val="75000"/>
                  </a:schemeClr>
                </a:solidFill>
              </a:rPr>
              <a:t>zapewnić bieżący dostęp do danych kontaktowych lokalnego Rzecznika </a:t>
            </a:r>
            <a:r>
              <a:rPr lang="pl-PL" dirty="0"/>
              <a:t>Praw Mieszkańca;</a:t>
            </a:r>
          </a:p>
          <a:p>
            <a:pPr marL="285750" indent="-285750">
              <a:buFont typeface="Wingdings" pitchFamily="2" charset="2"/>
              <a:buChar char="ü"/>
            </a:pPr>
            <a:r>
              <a:rPr lang="pl-PL" dirty="0"/>
              <a:t>zapewnić </a:t>
            </a:r>
            <a:r>
              <a:rPr lang="pl-PL" dirty="0">
                <a:solidFill>
                  <a:schemeClr val="accent2">
                    <a:lumMod val="75000"/>
                  </a:schemeClr>
                </a:solidFill>
              </a:rPr>
              <a:t>możliwość skontaktowania się z lokalnym Rzecznikiem </a:t>
            </a:r>
            <a:r>
              <a:rPr lang="pl-PL" dirty="0"/>
              <a:t>Praw Mieszkańca.</a:t>
            </a:r>
          </a:p>
          <a:p>
            <a:endParaRPr lang="pl-PL" dirty="0"/>
          </a:p>
          <a:p>
            <a:endParaRPr lang="pl-PL" dirty="0"/>
          </a:p>
        </p:txBody>
      </p:sp>
    </p:spTree>
    <p:extLst>
      <p:ext uri="{BB962C8B-B14F-4D97-AF65-F5344CB8AC3E}">
        <p14:creationId xmlns:p14="http://schemas.microsoft.com/office/powerpoint/2010/main" val="19855020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48683" y="1655451"/>
            <a:ext cx="12730921" cy="525774"/>
          </a:xfrm>
        </p:spPr>
        <p:txBody>
          <a:bodyPr>
            <a:noAutofit/>
          </a:bodyPr>
          <a:lstStyle/>
          <a:p>
            <a:r>
              <a:rPr lang="pl-PL" sz="3200" b="1" dirty="0">
                <a:latin typeface="Bahnschrift" pitchFamily="34" charset="0"/>
              </a:rPr>
              <a:t>Rzecznik Praw Mieszkańca DPS - zadania</a:t>
            </a:r>
          </a:p>
        </p:txBody>
      </p:sp>
      <p:pic>
        <p:nvPicPr>
          <p:cNvPr id="4" name="Obraz 3"/>
          <p:cNvPicPr>
            <a:picLocks noChangeAspect="1"/>
          </p:cNvPicPr>
          <p:nvPr/>
        </p:nvPicPr>
        <p:blipFill>
          <a:blip r:embed="rId2"/>
          <a:stretch>
            <a:fillRect/>
          </a:stretch>
        </p:blipFill>
        <p:spPr>
          <a:xfrm>
            <a:off x="1610118" y="195151"/>
            <a:ext cx="8381688" cy="1073211"/>
          </a:xfrm>
          <a:prstGeom prst="rect">
            <a:avLst/>
          </a:prstGeom>
        </p:spPr>
      </p:pic>
      <p:sp>
        <p:nvSpPr>
          <p:cNvPr id="14" name="Prostokąt 13"/>
          <p:cNvSpPr/>
          <p:nvPr/>
        </p:nvSpPr>
        <p:spPr>
          <a:xfrm>
            <a:off x="911341" y="2321566"/>
            <a:ext cx="10810875" cy="3693319"/>
          </a:xfrm>
          <a:prstGeom prst="rect">
            <a:avLst/>
          </a:prstGeom>
        </p:spPr>
        <p:txBody>
          <a:bodyPr wrap="square">
            <a:spAutoFit/>
          </a:bodyPr>
          <a:lstStyle/>
          <a:p>
            <a:r>
              <a:rPr lang="pl-PL" dirty="0"/>
              <a:t>Do </a:t>
            </a:r>
            <a:r>
              <a:rPr lang="pl-PL" b="1" dirty="0">
                <a:solidFill>
                  <a:schemeClr val="accent4">
                    <a:lumMod val="75000"/>
                  </a:schemeClr>
                </a:solidFill>
              </a:rPr>
              <a:t>zadań Rzecznika Praw Mieszkańca </a:t>
            </a:r>
            <a:r>
              <a:rPr lang="pl-PL" dirty="0"/>
              <a:t>należy w szczególności:</a:t>
            </a:r>
          </a:p>
          <a:p>
            <a:endParaRPr lang="pl-PL" dirty="0"/>
          </a:p>
          <a:p>
            <a:pPr marL="285750" lvl="0" indent="-285750">
              <a:buFont typeface="Wingdings" pitchFamily="2" charset="2"/>
              <a:buChar char="v"/>
            </a:pPr>
            <a:r>
              <a:rPr lang="pl-PL" dirty="0">
                <a:solidFill>
                  <a:schemeClr val="accent4">
                    <a:lumMod val="75000"/>
                  </a:schemeClr>
                </a:solidFill>
              </a:rPr>
              <a:t>pomoc w dochodzeniu praw w sprawach związanych z przyjęciem, warunkami pobytu i opuszczaniem domu pomocy społecznej;</a:t>
            </a:r>
          </a:p>
          <a:p>
            <a:pPr marL="285750" lvl="0" indent="-285750">
              <a:buFont typeface="Wingdings" pitchFamily="2" charset="2"/>
              <a:buChar char="v"/>
            </a:pPr>
            <a:r>
              <a:rPr lang="pl-PL" dirty="0"/>
              <a:t>wyjaśnianie lub </a:t>
            </a:r>
            <a:r>
              <a:rPr lang="pl-PL" dirty="0">
                <a:solidFill>
                  <a:schemeClr val="accent4">
                    <a:lumMod val="75000"/>
                  </a:schemeClr>
                </a:solidFill>
              </a:rPr>
              <a:t>pomoc w wyjaśnianiu ustnych i pisemnych skarg tych osób;</a:t>
            </a:r>
          </a:p>
          <a:p>
            <a:pPr marL="285750" lvl="0" indent="-285750">
              <a:buFont typeface="Wingdings" pitchFamily="2" charset="2"/>
              <a:buChar char="v"/>
            </a:pPr>
            <a:r>
              <a:rPr lang="pl-PL" dirty="0">
                <a:solidFill>
                  <a:schemeClr val="accent4">
                    <a:lumMod val="75000"/>
                  </a:schemeClr>
                </a:solidFill>
              </a:rPr>
              <a:t>współpraca z osobami z otoczenia</a:t>
            </a:r>
            <a:r>
              <a:rPr lang="pl-PL" dirty="0"/>
              <a:t>, przedstawicielem ustawowym, asystentem prawnym pełnomocnikiem wspierającym oraz osobami faktycznie wspierającymi te osoby;</a:t>
            </a:r>
          </a:p>
          <a:p>
            <a:pPr marL="285750" lvl="0" indent="-285750">
              <a:buFont typeface="Wingdings" pitchFamily="2" charset="2"/>
              <a:buChar char="v"/>
            </a:pPr>
            <a:r>
              <a:rPr lang="pl-PL" dirty="0"/>
              <a:t>inicjowanie i </a:t>
            </a:r>
            <a:r>
              <a:rPr lang="pl-PL" dirty="0">
                <a:solidFill>
                  <a:schemeClr val="accent4">
                    <a:lumMod val="75000"/>
                  </a:schemeClr>
                </a:solidFill>
              </a:rPr>
              <a:t>prowadzenie działalności edukacyjno-informacyjnej w zakresie praw mieszkańców </a:t>
            </a:r>
            <a:r>
              <a:rPr lang="pl-PL" dirty="0"/>
              <a:t>domu pomocy społecznej. </a:t>
            </a:r>
          </a:p>
          <a:p>
            <a:endParaRPr lang="pl-PL" dirty="0"/>
          </a:p>
          <a:p>
            <a:r>
              <a:rPr lang="pl-PL" dirty="0"/>
              <a:t>Nadto, ustanowiono </a:t>
            </a:r>
            <a:r>
              <a:rPr lang="pl-PL" u="sng" dirty="0"/>
              <a:t>delegację dla ministra właściwego do spraw zabezpieczenia społecznego do wydania rozporządzenia, w którym zostanie określony, szczegółowy tryb i sposób działania Rzecznika </a:t>
            </a:r>
            <a:r>
              <a:rPr lang="pl-PL" dirty="0"/>
              <a:t>Praw Mieszkańca Domu Pomocy Społecznej, uwzględniając terytorialny obszar działania Rzeczników.</a:t>
            </a:r>
          </a:p>
        </p:txBody>
      </p:sp>
    </p:spTree>
    <p:extLst>
      <p:ext uri="{BB962C8B-B14F-4D97-AF65-F5344CB8AC3E}">
        <p14:creationId xmlns:p14="http://schemas.microsoft.com/office/powerpoint/2010/main" val="23087902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3246968" y="5646426"/>
            <a:ext cx="8249707" cy="525774"/>
          </a:xfrm>
        </p:spPr>
        <p:txBody>
          <a:bodyPr>
            <a:noAutofit/>
          </a:bodyPr>
          <a:lstStyle/>
          <a:p>
            <a:r>
              <a:rPr lang="pl-PL" sz="3200" b="1" dirty="0">
                <a:latin typeface="Bahnschrift" pitchFamily="34" charset="0"/>
              </a:rPr>
              <a:t>Poprawa sytuacji prawnej, w szczególności w zakresie prywatności osób z niepełnosprawnościami w domach pomocy społecznej </a:t>
            </a:r>
          </a:p>
        </p:txBody>
      </p:sp>
      <p:pic>
        <p:nvPicPr>
          <p:cNvPr id="4" name="Obraz 3"/>
          <p:cNvPicPr>
            <a:picLocks noChangeAspect="1"/>
          </p:cNvPicPr>
          <p:nvPr/>
        </p:nvPicPr>
        <p:blipFill>
          <a:blip r:embed="rId2"/>
          <a:stretch>
            <a:fillRect/>
          </a:stretch>
        </p:blipFill>
        <p:spPr>
          <a:xfrm>
            <a:off x="1610118" y="195151"/>
            <a:ext cx="8381688" cy="1073211"/>
          </a:xfrm>
          <a:prstGeom prst="rect">
            <a:avLst/>
          </a:prstGeom>
        </p:spPr>
      </p:pic>
    </p:spTree>
    <p:extLst>
      <p:ext uri="{BB962C8B-B14F-4D97-AF65-F5344CB8AC3E}">
        <p14:creationId xmlns:p14="http://schemas.microsoft.com/office/powerpoint/2010/main" val="23937588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48683" y="1655451"/>
            <a:ext cx="12730921" cy="525774"/>
          </a:xfrm>
        </p:spPr>
        <p:txBody>
          <a:bodyPr>
            <a:noAutofit/>
          </a:bodyPr>
          <a:lstStyle/>
          <a:p>
            <a:r>
              <a:rPr lang="pl-PL" sz="3200" b="1" dirty="0">
                <a:latin typeface="Bahnschrift" pitchFamily="34" charset="0"/>
              </a:rPr>
              <a:t>Rzecznik Praw Mieszkańca DPS – instrumentarium prawne</a:t>
            </a:r>
          </a:p>
        </p:txBody>
      </p:sp>
      <p:pic>
        <p:nvPicPr>
          <p:cNvPr id="4" name="Obraz 3"/>
          <p:cNvPicPr>
            <a:picLocks noChangeAspect="1"/>
          </p:cNvPicPr>
          <p:nvPr/>
        </p:nvPicPr>
        <p:blipFill>
          <a:blip r:embed="rId2"/>
          <a:stretch>
            <a:fillRect/>
          </a:stretch>
        </p:blipFill>
        <p:spPr>
          <a:xfrm>
            <a:off x="1610118" y="195151"/>
            <a:ext cx="8381688" cy="1073211"/>
          </a:xfrm>
          <a:prstGeom prst="rect">
            <a:avLst/>
          </a:prstGeom>
        </p:spPr>
      </p:pic>
      <p:sp>
        <p:nvSpPr>
          <p:cNvPr id="14" name="Prostokąt 13"/>
          <p:cNvSpPr/>
          <p:nvPr/>
        </p:nvSpPr>
        <p:spPr>
          <a:xfrm>
            <a:off x="911341" y="2321566"/>
            <a:ext cx="10810875" cy="3693319"/>
          </a:xfrm>
          <a:prstGeom prst="rect">
            <a:avLst/>
          </a:prstGeom>
        </p:spPr>
        <p:txBody>
          <a:bodyPr wrap="square">
            <a:spAutoFit/>
          </a:bodyPr>
          <a:lstStyle/>
          <a:p>
            <a:r>
              <a:rPr lang="pl-PL" dirty="0"/>
              <a:t>Dla Rzecznika Praw Mieszkańca </a:t>
            </a:r>
            <a:r>
              <a:rPr lang="pl-PL" b="1" dirty="0"/>
              <a:t>celem realizacji jego zadań przewidziane szerokie </a:t>
            </a:r>
            <a:r>
              <a:rPr lang="pl-PL" b="1" dirty="0">
                <a:solidFill>
                  <a:schemeClr val="accent2">
                    <a:lumMod val="75000"/>
                  </a:schemeClr>
                </a:solidFill>
              </a:rPr>
              <a:t>instrumentarium prawne</a:t>
            </a:r>
            <a:r>
              <a:rPr lang="pl-PL" b="1" dirty="0"/>
              <a:t>, </a:t>
            </a:r>
            <a:r>
              <a:rPr lang="pl-PL" dirty="0"/>
              <a:t>w ramach którego Rzecznik ma prawo:</a:t>
            </a:r>
          </a:p>
          <a:p>
            <a:pPr marL="285750" lvl="0" indent="-285750">
              <a:buFont typeface="Wingdings" pitchFamily="2" charset="2"/>
              <a:buChar char="Ø"/>
            </a:pPr>
            <a:r>
              <a:rPr lang="pl-PL" b="1" dirty="0">
                <a:solidFill>
                  <a:schemeClr val="accent4">
                    <a:lumMod val="75000"/>
                  </a:schemeClr>
                </a:solidFill>
              </a:rPr>
              <a:t>wstępu do wszystkich pomieszczeń domu pomocy społecznej;</a:t>
            </a:r>
          </a:p>
          <a:p>
            <a:pPr marL="285750" lvl="0" indent="-285750">
              <a:buFont typeface="Wingdings" pitchFamily="2" charset="2"/>
              <a:buChar char="Ø"/>
            </a:pPr>
            <a:r>
              <a:rPr lang="pl-PL" dirty="0"/>
              <a:t>występowania </a:t>
            </a:r>
            <a:r>
              <a:rPr lang="pl-PL" dirty="0">
                <a:solidFill>
                  <a:schemeClr val="accent4">
                    <a:lumMod val="75000"/>
                  </a:schemeClr>
                </a:solidFill>
              </a:rPr>
              <a:t>z wnioskiem do personelu domu pomocy społecznej o podjęcie działań </a:t>
            </a:r>
            <a:r>
              <a:rPr lang="pl-PL" dirty="0"/>
              <a:t>zmierzających do usunięcia przyczyny skargi lub zaistniałych naruszeń;</a:t>
            </a:r>
          </a:p>
          <a:p>
            <a:pPr marL="285750" lvl="0" indent="-285750">
              <a:buFont typeface="Wingdings" pitchFamily="2" charset="2"/>
              <a:buChar char="Ø"/>
            </a:pPr>
            <a:r>
              <a:rPr lang="pl-PL" b="1" dirty="0">
                <a:solidFill>
                  <a:schemeClr val="accent4">
                    <a:lumMod val="75000"/>
                  </a:schemeClr>
                </a:solidFill>
              </a:rPr>
              <a:t>dostępu do dokumentacji zbiorczej oraz dokumentacji indywidualnej </a:t>
            </a:r>
            <a:r>
              <a:rPr lang="pl-PL" dirty="0"/>
              <a:t>mieszkańca domu pomocy społecznej;</a:t>
            </a:r>
          </a:p>
          <a:p>
            <a:pPr marL="285750" lvl="0" indent="-285750">
              <a:buFont typeface="Wingdings" pitchFamily="2" charset="2"/>
              <a:buChar char="Ø"/>
            </a:pPr>
            <a:r>
              <a:rPr lang="pl-PL" b="1" dirty="0">
                <a:solidFill>
                  <a:schemeClr val="accent4">
                    <a:lumMod val="75000"/>
                  </a:schemeClr>
                </a:solidFill>
              </a:rPr>
              <a:t>porozumiewania się z osobami uprawnionymi </a:t>
            </a:r>
            <a:r>
              <a:rPr lang="pl-PL" dirty="0"/>
              <a:t>bez udziału innych osób.</a:t>
            </a:r>
          </a:p>
          <a:p>
            <a:pPr marL="285750" lvl="0" indent="-285750">
              <a:buFont typeface="Wingdings" pitchFamily="2" charset="2"/>
              <a:buChar char="Ø"/>
            </a:pPr>
            <a:endParaRPr lang="pl-PL" dirty="0"/>
          </a:p>
          <a:p>
            <a:pPr lvl="0"/>
            <a:r>
              <a:rPr lang="pl-PL" dirty="0"/>
              <a:t>Rzecznik Praw Mieszkańca Domu Pomocy Społecznej w wykonywaniu swoich zadań współpracuje z:</a:t>
            </a:r>
          </a:p>
          <a:p>
            <a:pPr marL="285750" lvl="0" indent="-285750">
              <a:buFontTx/>
              <a:buChar char="-"/>
            </a:pPr>
            <a:r>
              <a:rPr lang="pl-PL" dirty="0"/>
              <a:t>Rzecznikiem Praw Obywatelskich, </a:t>
            </a:r>
          </a:p>
          <a:p>
            <a:pPr marL="285750" lvl="0" indent="-285750">
              <a:buFontTx/>
              <a:buChar char="-"/>
            </a:pPr>
            <a:r>
              <a:rPr lang="pl-PL" dirty="0"/>
              <a:t>Rzecznikiem Praw Pacjenta </a:t>
            </a:r>
          </a:p>
          <a:p>
            <a:pPr marL="285750" lvl="0" indent="-285750">
              <a:buFontTx/>
              <a:buChar char="-"/>
            </a:pPr>
            <a:r>
              <a:rPr lang="pl-PL" dirty="0"/>
              <a:t>właściwymi miejscowo Rzecznikami Praw Pacjenta Szpitala Psychiatrycznego oraz </a:t>
            </a:r>
          </a:p>
          <a:p>
            <a:pPr marL="285750" lvl="0" indent="-285750">
              <a:buFontTx/>
              <a:buChar char="-"/>
            </a:pPr>
            <a:r>
              <a:rPr lang="pl-PL" dirty="0"/>
              <a:t>wojewodą. </a:t>
            </a:r>
          </a:p>
        </p:txBody>
      </p:sp>
    </p:spTree>
    <p:extLst>
      <p:ext uri="{BB962C8B-B14F-4D97-AF65-F5344CB8AC3E}">
        <p14:creationId xmlns:p14="http://schemas.microsoft.com/office/powerpoint/2010/main" val="40185816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48683" y="1655451"/>
            <a:ext cx="12730921" cy="525774"/>
          </a:xfrm>
        </p:spPr>
        <p:txBody>
          <a:bodyPr>
            <a:noAutofit/>
          </a:bodyPr>
          <a:lstStyle/>
          <a:p>
            <a:r>
              <a:rPr lang="pl-PL" sz="3200" b="1" dirty="0">
                <a:latin typeface="Bahnschrift" pitchFamily="34" charset="0"/>
              </a:rPr>
              <a:t>Rzecznik Praw Mieszkańca DPS – instrumentarium prawne</a:t>
            </a:r>
          </a:p>
        </p:txBody>
      </p:sp>
      <p:pic>
        <p:nvPicPr>
          <p:cNvPr id="4" name="Obraz 3"/>
          <p:cNvPicPr>
            <a:picLocks noChangeAspect="1"/>
          </p:cNvPicPr>
          <p:nvPr/>
        </p:nvPicPr>
        <p:blipFill>
          <a:blip r:embed="rId2"/>
          <a:stretch>
            <a:fillRect/>
          </a:stretch>
        </p:blipFill>
        <p:spPr>
          <a:xfrm>
            <a:off x="1610118" y="195151"/>
            <a:ext cx="8381688" cy="1073211"/>
          </a:xfrm>
          <a:prstGeom prst="rect">
            <a:avLst/>
          </a:prstGeom>
        </p:spPr>
      </p:pic>
      <p:sp>
        <p:nvSpPr>
          <p:cNvPr id="14" name="Prostokąt 13"/>
          <p:cNvSpPr/>
          <p:nvPr/>
        </p:nvSpPr>
        <p:spPr>
          <a:xfrm>
            <a:off x="911341" y="2321566"/>
            <a:ext cx="10810875" cy="3693319"/>
          </a:xfrm>
          <a:prstGeom prst="rect">
            <a:avLst/>
          </a:prstGeom>
        </p:spPr>
        <p:txBody>
          <a:bodyPr wrap="square">
            <a:spAutoFit/>
          </a:bodyPr>
          <a:lstStyle/>
          <a:p>
            <a:r>
              <a:rPr lang="pl-PL" dirty="0"/>
              <a:t>Dla Rzecznika Praw Mieszkańca </a:t>
            </a:r>
            <a:r>
              <a:rPr lang="pl-PL" b="1" dirty="0"/>
              <a:t>celem realizacji jego zadań przewidziane szerokie </a:t>
            </a:r>
            <a:r>
              <a:rPr lang="pl-PL" b="1" dirty="0">
                <a:solidFill>
                  <a:schemeClr val="accent2">
                    <a:lumMod val="75000"/>
                  </a:schemeClr>
                </a:solidFill>
              </a:rPr>
              <a:t>instrumentarium prawne</a:t>
            </a:r>
            <a:r>
              <a:rPr lang="pl-PL" b="1" dirty="0"/>
              <a:t>, </a:t>
            </a:r>
            <a:r>
              <a:rPr lang="pl-PL" dirty="0"/>
              <a:t>w ramach którego Rzecznik ma prawo:</a:t>
            </a:r>
          </a:p>
          <a:p>
            <a:pPr marL="285750" lvl="0" indent="-285750">
              <a:buFont typeface="Wingdings" pitchFamily="2" charset="2"/>
              <a:buChar char="Ø"/>
            </a:pPr>
            <a:r>
              <a:rPr lang="pl-PL" b="1" dirty="0">
                <a:solidFill>
                  <a:schemeClr val="accent4">
                    <a:lumMod val="75000"/>
                  </a:schemeClr>
                </a:solidFill>
              </a:rPr>
              <a:t>wstępu do wszystkich pomieszczeń domu pomocy społecznej;</a:t>
            </a:r>
          </a:p>
          <a:p>
            <a:pPr marL="285750" lvl="0" indent="-285750">
              <a:buFont typeface="Wingdings" pitchFamily="2" charset="2"/>
              <a:buChar char="Ø"/>
            </a:pPr>
            <a:r>
              <a:rPr lang="pl-PL" dirty="0"/>
              <a:t>występowania </a:t>
            </a:r>
            <a:r>
              <a:rPr lang="pl-PL" dirty="0">
                <a:solidFill>
                  <a:schemeClr val="accent4">
                    <a:lumMod val="75000"/>
                  </a:schemeClr>
                </a:solidFill>
              </a:rPr>
              <a:t>z wnioskiem do personelu domu pomocy społecznej o podjęcie działań </a:t>
            </a:r>
            <a:r>
              <a:rPr lang="pl-PL" dirty="0"/>
              <a:t>zmierzających do usunięcia przyczyny skargi lub zaistniałych naruszeń;</a:t>
            </a:r>
          </a:p>
          <a:p>
            <a:pPr marL="285750" lvl="0" indent="-285750">
              <a:buFont typeface="Wingdings" pitchFamily="2" charset="2"/>
              <a:buChar char="Ø"/>
            </a:pPr>
            <a:r>
              <a:rPr lang="pl-PL" b="1" dirty="0">
                <a:solidFill>
                  <a:schemeClr val="accent4">
                    <a:lumMod val="75000"/>
                  </a:schemeClr>
                </a:solidFill>
              </a:rPr>
              <a:t>dostępu do dokumentacji zbiorczej oraz dokumentacji indywidualnej </a:t>
            </a:r>
            <a:r>
              <a:rPr lang="pl-PL" dirty="0"/>
              <a:t>mieszkańca domu pomocy społecznej;</a:t>
            </a:r>
          </a:p>
          <a:p>
            <a:pPr marL="285750" lvl="0" indent="-285750">
              <a:buFont typeface="Wingdings" pitchFamily="2" charset="2"/>
              <a:buChar char="Ø"/>
            </a:pPr>
            <a:r>
              <a:rPr lang="pl-PL" b="1" dirty="0">
                <a:solidFill>
                  <a:schemeClr val="accent4">
                    <a:lumMod val="75000"/>
                  </a:schemeClr>
                </a:solidFill>
              </a:rPr>
              <a:t>porozumiewania się z osobami uprawnionymi </a:t>
            </a:r>
            <a:r>
              <a:rPr lang="pl-PL" dirty="0"/>
              <a:t>bez udziału innych osób.</a:t>
            </a:r>
          </a:p>
          <a:p>
            <a:pPr marL="285750" lvl="0" indent="-285750">
              <a:buFont typeface="Wingdings" pitchFamily="2" charset="2"/>
              <a:buChar char="Ø"/>
            </a:pPr>
            <a:endParaRPr lang="pl-PL" dirty="0"/>
          </a:p>
          <a:p>
            <a:pPr lvl="0"/>
            <a:r>
              <a:rPr lang="pl-PL" dirty="0"/>
              <a:t>Rzecznik Praw Mieszkańca Domu Pomocy Społecznej w wykonywaniu swoich zadań współpracuje z:</a:t>
            </a:r>
          </a:p>
          <a:p>
            <a:pPr marL="285750" lvl="0" indent="-285750">
              <a:buFontTx/>
              <a:buChar char="-"/>
            </a:pPr>
            <a:r>
              <a:rPr lang="pl-PL" dirty="0"/>
              <a:t>Rzecznikiem Praw Obywatelskich, </a:t>
            </a:r>
          </a:p>
          <a:p>
            <a:pPr marL="285750" lvl="0" indent="-285750">
              <a:buFontTx/>
              <a:buChar char="-"/>
            </a:pPr>
            <a:r>
              <a:rPr lang="pl-PL" dirty="0"/>
              <a:t>Rzecznikiem Praw Pacjenta </a:t>
            </a:r>
          </a:p>
          <a:p>
            <a:pPr marL="285750" lvl="0" indent="-285750">
              <a:buFontTx/>
              <a:buChar char="-"/>
            </a:pPr>
            <a:r>
              <a:rPr lang="pl-PL" dirty="0"/>
              <a:t>właściwymi miejscowo Rzecznikami Praw Pacjenta Szpitala Psychiatrycznego oraz </a:t>
            </a:r>
          </a:p>
          <a:p>
            <a:pPr marL="285750" lvl="0" indent="-285750">
              <a:buFontTx/>
              <a:buChar char="-"/>
            </a:pPr>
            <a:r>
              <a:rPr lang="pl-PL" dirty="0"/>
              <a:t>wojewodą. </a:t>
            </a:r>
          </a:p>
        </p:txBody>
      </p:sp>
    </p:spTree>
    <p:extLst>
      <p:ext uri="{BB962C8B-B14F-4D97-AF65-F5344CB8AC3E}">
        <p14:creationId xmlns:p14="http://schemas.microsoft.com/office/powerpoint/2010/main" val="31514502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48683" y="1655451"/>
            <a:ext cx="12730921" cy="525774"/>
          </a:xfrm>
        </p:spPr>
        <p:txBody>
          <a:bodyPr>
            <a:noAutofit/>
          </a:bodyPr>
          <a:lstStyle/>
          <a:p>
            <a:r>
              <a:rPr lang="pl-PL" sz="3200" b="1" dirty="0">
                <a:latin typeface="Bahnschrift" pitchFamily="34" charset="0"/>
              </a:rPr>
              <a:t>Rzecznik Praw Mieszkańca DPS – instrumentarium prawne</a:t>
            </a:r>
          </a:p>
        </p:txBody>
      </p:sp>
      <p:pic>
        <p:nvPicPr>
          <p:cNvPr id="4" name="Obraz 3"/>
          <p:cNvPicPr>
            <a:picLocks noChangeAspect="1"/>
          </p:cNvPicPr>
          <p:nvPr/>
        </p:nvPicPr>
        <p:blipFill>
          <a:blip r:embed="rId2"/>
          <a:stretch>
            <a:fillRect/>
          </a:stretch>
        </p:blipFill>
        <p:spPr>
          <a:xfrm>
            <a:off x="1610118" y="195151"/>
            <a:ext cx="8381688" cy="1073211"/>
          </a:xfrm>
          <a:prstGeom prst="rect">
            <a:avLst/>
          </a:prstGeom>
        </p:spPr>
      </p:pic>
      <p:sp>
        <p:nvSpPr>
          <p:cNvPr id="14" name="Prostokąt 13"/>
          <p:cNvSpPr/>
          <p:nvPr/>
        </p:nvSpPr>
        <p:spPr>
          <a:xfrm>
            <a:off x="911341" y="2321566"/>
            <a:ext cx="10810875" cy="4247317"/>
          </a:xfrm>
          <a:prstGeom prst="rect">
            <a:avLst/>
          </a:prstGeom>
        </p:spPr>
        <p:txBody>
          <a:bodyPr wrap="square">
            <a:spAutoFit/>
          </a:bodyPr>
          <a:lstStyle/>
          <a:p>
            <a:r>
              <a:rPr lang="pl-PL" dirty="0">
                <a:solidFill>
                  <a:schemeClr val="accent2">
                    <a:lumMod val="75000"/>
                  </a:schemeClr>
                </a:solidFill>
              </a:rPr>
              <a:t>Powołanie Rzecznika Praw Mieszkańca Domu Pomocy Społecznej, przynajmniej jednego na powiat, </a:t>
            </a:r>
            <a:r>
              <a:rPr lang="pl-PL" dirty="0"/>
              <a:t>należy do </a:t>
            </a:r>
            <a:r>
              <a:rPr lang="pl-PL" b="1" dirty="0">
                <a:solidFill>
                  <a:schemeClr val="accent6">
                    <a:lumMod val="75000"/>
                  </a:schemeClr>
                </a:solidFill>
              </a:rPr>
              <a:t>zadań starosty.  </a:t>
            </a:r>
            <a:r>
              <a:rPr lang="pl-PL" dirty="0"/>
              <a:t>Starosta czyni to </a:t>
            </a:r>
            <a:r>
              <a:rPr lang="pl-PL" dirty="0">
                <a:solidFill>
                  <a:schemeClr val="accent4">
                    <a:lumMod val="75000"/>
                  </a:schemeClr>
                </a:solidFill>
              </a:rPr>
              <a:t>w drodze otwartego i konkurencyjnego naboru. </a:t>
            </a:r>
          </a:p>
          <a:p>
            <a:endParaRPr lang="pl-PL" dirty="0">
              <a:solidFill>
                <a:schemeClr val="accent4">
                  <a:lumMod val="75000"/>
                </a:schemeClr>
              </a:solidFill>
            </a:endParaRPr>
          </a:p>
          <a:p>
            <a:r>
              <a:rPr lang="pl-PL" dirty="0"/>
              <a:t>Przepisy regulują </a:t>
            </a:r>
            <a:r>
              <a:rPr lang="pl-PL" b="1" dirty="0">
                <a:solidFill>
                  <a:schemeClr val="accent6">
                    <a:lumMod val="75000"/>
                  </a:schemeClr>
                </a:solidFill>
              </a:rPr>
              <a:t>kto może zostać Rzecznikiem Praw Mieszkańca</a:t>
            </a:r>
            <a:r>
              <a:rPr lang="pl-PL" dirty="0"/>
              <a:t>: </a:t>
            </a:r>
          </a:p>
          <a:p>
            <a:pPr marL="342900" indent="-342900">
              <a:buAutoNum type="arabicParenR"/>
            </a:pPr>
            <a:r>
              <a:rPr lang="pl-PL" dirty="0"/>
              <a:t>posiada wykształcenie wyższe; </a:t>
            </a:r>
          </a:p>
          <a:p>
            <a:pPr marL="342900" indent="-342900">
              <a:buAutoNum type="arabicParenR"/>
            </a:pPr>
            <a:r>
              <a:rPr lang="pl-PL" dirty="0"/>
              <a:t>posiada wiedzę i doświadczenie dające rękojmię prawidłowego sprawowania funkcji Rzecznika; </a:t>
            </a:r>
          </a:p>
          <a:p>
            <a:pPr marL="342900" indent="-342900">
              <a:buAutoNum type="arabicParenR"/>
            </a:pPr>
            <a:r>
              <a:rPr lang="pl-PL" dirty="0"/>
              <a:t>jest obywatelem polskim; </a:t>
            </a:r>
          </a:p>
          <a:p>
            <a:pPr marL="342900" indent="-342900">
              <a:buAutoNum type="arabicParenR"/>
            </a:pPr>
            <a:r>
              <a:rPr lang="pl-PL" dirty="0"/>
              <a:t>korzysta z pełni praw publicznych; </a:t>
            </a:r>
          </a:p>
          <a:p>
            <a:pPr marL="342900" indent="-342900">
              <a:buAutoNum type="arabicParenR"/>
            </a:pPr>
            <a:r>
              <a:rPr lang="pl-PL" dirty="0"/>
              <a:t>nie była karana za przestępstwo popełnione z winy umyślnej; </a:t>
            </a:r>
          </a:p>
          <a:p>
            <a:pPr marL="342900" indent="-342900">
              <a:buAutoNum type="arabicParenR"/>
            </a:pPr>
            <a:r>
              <a:rPr lang="pl-PL" dirty="0"/>
              <a:t>cieszy się nieposzlakowaną opinią. </a:t>
            </a:r>
          </a:p>
          <a:p>
            <a:endParaRPr lang="pl-PL" dirty="0"/>
          </a:p>
          <a:p>
            <a:r>
              <a:rPr lang="pl-PL" i="1" dirty="0"/>
              <a:t>Zastrzeżono, że Rzecznikiem Praw Mieszkańca nie może być: 1) pracownik Domu Pomocy Społecznej, 2) podmiot, któremu wydano zezwolenie na prowadzenie domu pomocy społecznej, 3) osoba powiązana kapitałowo lub osobowo z podmiotem, któremu wydano zezwolenie na prowadzenie domu pomocy społecznej, 4) osoba prowadząca działalność, która kolidowałaby z wykonywaniem funkcji Rzecznika Praw Mieszkańca.</a:t>
            </a:r>
          </a:p>
        </p:txBody>
      </p:sp>
    </p:spTree>
    <p:extLst>
      <p:ext uri="{BB962C8B-B14F-4D97-AF65-F5344CB8AC3E}">
        <p14:creationId xmlns:p14="http://schemas.microsoft.com/office/powerpoint/2010/main" val="6055099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48683" y="1655451"/>
            <a:ext cx="12730921" cy="525774"/>
          </a:xfrm>
        </p:spPr>
        <p:txBody>
          <a:bodyPr>
            <a:noAutofit/>
          </a:bodyPr>
          <a:lstStyle/>
          <a:p>
            <a:r>
              <a:rPr lang="pl-PL" sz="3200" b="1" dirty="0">
                <a:latin typeface="Bahnschrift" pitchFamily="34" charset="0"/>
              </a:rPr>
              <a:t>Rzecznik Praw Mieszkańca DPS – instrumentarium prawne</a:t>
            </a:r>
          </a:p>
        </p:txBody>
      </p:sp>
      <p:pic>
        <p:nvPicPr>
          <p:cNvPr id="4" name="Obraz 3"/>
          <p:cNvPicPr>
            <a:picLocks noChangeAspect="1"/>
          </p:cNvPicPr>
          <p:nvPr/>
        </p:nvPicPr>
        <p:blipFill>
          <a:blip r:embed="rId2"/>
          <a:stretch>
            <a:fillRect/>
          </a:stretch>
        </p:blipFill>
        <p:spPr>
          <a:xfrm>
            <a:off x="1610118" y="195151"/>
            <a:ext cx="8381688" cy="1073211"/>
          </a:xfrm>
          <a:prstGeom prst="rect">
            <a:avLst/>
          </a:prstGeom>
        </p:spPr>
      </p:pic>
      <p:sp>
        <p:nvSpPr>
          <p:cNvPr id="14" name="Prostokąt 13"/>
          <p:cNvSpPr/>
          <p:nvPr/>
        </p:nvSpPr>
        <p:spPr>
          <a:xfrm>
            <a:off x="911341" y="2321566"/>
            <a:ext cx="10810875" cy="4247317"/>
          </a:xfrm>
          <a:prstGeom prst="rect">
            <a:avLst/>
          </a:prstGeom>
        </p:spPr>
        <p:txBody>
          <a:bodyPr wrap="square">
            <a:spAutoFit/>
          </a:bodyPr>
          <a:lstStyle/>
          <a:p>
            <a:r>
              <a:rPr lang="pl-PL" dirty="0">
                <a:solidFill>
                  <a:schemeClr val="accent2">
                    <a:lumMod val="75000"/>
                  </a:schemeClr>
                </a:solidFill>
              </a:rPr>
              <a:t>Powołanie Rzecznika Praw Mieszkańca Domu Pomocy Społecznej, przynajmniej jednego na powiat, </a:t>
            </a:r>
            <a:r>
              <a:rPr lang="pl-PL" dirty="0"/>
              <a:t>należy do </a:t>
            </a:r>
            <a:r>
              <a:rPr lang="pl-PL" b="1" dirty="0">
                <a:solidFill>
                  <a:schemeClr val="accent6">
                    <a:lumMod val="75000"/>
                  </a:schemeClr>
                </a:solidFill>
              </a:rPr>
              <a:t>zadań starosty.  </a:t>
            </a:r>
            <a:r>
              <a:rPr lang="pl-PL" dirty="0"/>
              <a:t>Starosta czyni to </a:t>
            </a:r>
            <a:r>
              <a:rPr lang="pl-PL" dirty="0">
                <a:solidFill>
                  <a:schemeClr val="accent4">
                    <a:lumMod val="75000"/>
                  </a:schemeClr>
                </a:solidFill>
              </a:rPr>
              <a:t>w drodze otwartego i konkurencyjnego naboru. </a:t>
            </a:r>
          </a:p>
          <a:p>
            <a:endParaRPr lang="pl-PL" dirty="0">
              <a:solidFill>
                <a:schemeClr val="accent4">
                  <a:lumMod val="75000"/>
                </a:schemeClr>
              </a:solidFill>
            </a:endParaRPr>
          </a:p>
          <a:p>
            <a:r>
              <a:rPr lang="pl-PL" dirty="0"/>
              <a:t>Przepisy regulują </a:t>
            </a:r>
            <a:r>
              <a:rPr lang="pl-PL" b="1" dirty="0">
                <a:solidFill>
                  <a:schemeClr val="accent6">
                    <a:lumMod val="75000"/>
                  </a:schemeClr>
                </a:solidFill>
              </a:rPr>
              <a:t>kto może zostać Rzecznikiem Praw Mieszkańca</a:t>
            </a:r>
            <a:r>
              <a:rPr lang="pl-PL" dirty="0"/>
              <a:t>: </a:t>
            </a:r>
          </a:p>
          <a:p>
            <a:pPr marL="342900" indent="-342900">
              <a:buAutoNum type="arabicParenR"/>
            </a:pPr>
            <a:r>
              <a:rPr lang="pl-PL" dirty="0"/>
              <a:t>posiada wykształcenie wyższe; </a:t>
            </a:r>
          </a:p>
          <a:p>
            <a:pPr marL="342900" indent="-342900">
              <a:buAutoNum type="arabicParenR"/>
            </a:pPr>
            <a:r>
              <a:rPr lang="pl-PL" dirty="0"/>
              <a:t>posiada wiedzę i doświadczenie dające rękojmię prawidłowego sprawowania funkcji Rzecznika; </a:t>
            </a:r>
          </a:p>
          <a:p>
            <a:pPr marL="342900" indent="-342900">
              <a:buAutoNum type="arabicParenR"/>
            </a:pPr>
            <a:r>
              <a:rPr lang="pl-PL" dirty="0"/>
              <a:t>jest obywatelem polskim; </a:t>
            </a:r>
          </a:p>
          <a:p>
            <a:pPr marL="342900" indent="-342900">
              <a:buAutoNum type="arabicParenR"/>
            </a:pPr>
            <a:r>
              <a:rPr lang="pl-PL" dirty="0"/>
              <a:t>korzysta z pełni praw publicznych; </a:t>
            </a:r>
          </a:p>
          <a:p>
            <a:pPr marL="342900" indent="-342900">
              <a:buAutoNum type="arabicParenR"/>
            </a:pPr>
            <a:r>
              <a:rPr lang="pl-PL" dirty="0"/>
              <a:t>nie była karana za przestępstwo popełnione z winy umyślnej; </a:t>
            </a:r>
          </a:p>
          <a:p>
            <a:pPr marL="342900" indent="-342900">
              <a:buAutoNum type="arabicParenR"/>
            </a:pPr>
            <a:r>
              <a:rPr lang="pl-PL" dirty="0"/>
              <a:t>cieszy się nieposzlakowaną opinią. </a:t>
            </a:r>
          </a:p>
          <a:p>
            <a:endParaRPr lang="pl-PL" dirty="0"/>
          </a:p>
          <a:p>
            <a:r>
              <a:rPr lang="pl-PL" i="1" dirty="0"/>
              <a:t>Zastrzeżono, że Rzecznikiem Praw Mieszkańca nie może być: 1) pracownik Domu Pomocy Społecznej, 2) podmiot, któremu wydano zezwolenie na prowadzenie domu pomocy społecznej, 3) osoba powiązana kapitałowo lub osobowo z podmiotem, któremu wydano zezwolenie na prowadzenie domu pomocy społecznej, 4) osoba prowadząca działalność, która kolidowałaby z wykonywaniem funkcji Rzecznika Praw Mieszkańca.</a:t>
            </a:r>
          </a:p>
        </p:txBody>
      </p:sp>
    </p:spTree>
    <p:extLst>
      <p:ext uri="{BB962C8B-B14F-4D97-AF65-F5344CB8AC3E}">
        <p14:creationId xmlns:p14="http://schemas.microsoft.com/office/powerpoint/2010/main" val="1811880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48683" y="1655451"/>
            <a:ext cx="12730921" cy="525774"/>
          </a:xfrm>
        </p:spPr>
        <p:txBody>
          <a:bodyPr>
            <a:noAutofit/>
          </a:bodyPr>
          <a:lstStyle/>
          <a:p>
            <a:r>
              <a:rPr lang="pl-PL" sz="3200" b="1" dirty="0">
                <a:latin typeface="Bahnschrift" pitchFamily="34" charset="0"/>
              </a:rPr>
              <a:t>Prawo do odszkodowania i zadośćuczynienia </a:t>
            </a:r>
            <a:br>
              <a:rPr lang="pl-PL" sz="3200" b="1" dirty="0">
                <a:latin typeface="Bahnschrift" pitchFamily="34" charset="0"/>
              </a:rPr>
            </a:br>
            <a:r>
              <a:rPr lang="pl-PL" sz="3200" b="1" dirty="0">
                <a:latin typeface="Bahnschrift" pitchFamily="34" charset="0"/>
              </a:rPr>
              <a:t>za naruszenie zakazu dyskryminacji </a:t>
            </a:r>
          </a:p>
        </p:txBody>
      </p:sp>
      <p:pic>
        <p:nvPicPr>
          <p:cNvPr id="4" name="Obraz 3"/>
          <p:cNvPicPr>
            <a:picLocks noChangeAspect="1"/>
          </p:cNvPicPr>
          <p:nvPr/>
        </p:nvPicPr>
        <p:blipFill>
          <a:blip r:embed="rId2"/>
          <a:stretch>
            <a:fillRect/>
          </a:stretch>
        </p:blipFill>
        <p:spPr>
          <a:xfrm>
            <a:off x="1610118" y="195151"/>
            <a:ext cx="8381688" cy="1073211"/>
          </a:xfrm>
          <a:prstGeom prst="rect">
            <a:avLst/>
          </a:prstGeom>
        </p:spPr>
      </p:pic>
      <p:sp>
        <p:nvSpPr>
          <p:cNvPr id="14" name="Prostokąt 13"/>
          <p:cNvSpPr/>
          <p:nvPr/>
        </p:nvSpPr>
        <p:spPr>
          <a:xfrm>
            <a:off x="911341" y="2321566"/>
            <a:ext cx="10810875" cy="4524315"/>
          </a:xfrm>
          <a:prstGeom prst="rect">
            <a:avLst/>
          </a:prstGeom>
        </p:spPr>
        <p:txBody>
          <a:bodyPr wrap="square">
            <a:spAutoFit/>
          </a:bodyPr>
          <a:lstStyle/>
          <a:p>
            <a:r>
              <a:rPr lang="pl-PL" b="1" dirty="0"/>
              <a:t>Art. 7 ustawy o wyrównywaniu szans osób z niepełnosprawnościami</a:t>
            </a:r>
          </a:p>
          <a:p>
            <a:endParaRPr lang="pl-PL" b="1" dirty="0"/>
          </a:p>
          <a:p>
            <a:r>
              <a:rPr lang="pl-PL" b="1" dirty="0">
                <a:solidFill>
                  <a:schemeClr val="accent2">
                    <a:lumMod val="75000"/>
                  </a:schemeClr>
                </a:solidFill>
              </a:rPr>
              <a:t>Zakazuje się jakiejkolwiek dyskryminacji ze względu na niepełnosprawność, o której mowa w art. 2 Konwencji.</a:t>
            </a:r>
          </a:p>
          <a:p>
            <a:endParaRPr lang="pl-PL" b="1" dirty="0"/>
          </a:p>
          <a:p>
            <a:r>
              <a:rPr lang="pl-PL" b="1" dirty="0">
                <a:solidFill>
                  <a:schemeClr val="accent6">
                    <a:lumMod val="50000"/>
                  </a:schemeClr>
                </a:solidFill>
              </a:rPr>
              <a:t>Każdy, wobec kogo naruszono zakaz dyskryminacji</a:t>
            </a:r>
            <a:r>
              <a:rPr lang="pl-PL" dirty="0"/>
              <a:t>, ma </a:t>
            </a:r>
            <a:r>
              <a:rPr lang="pl-PL" b="1" dirty="0">
                <a:solidFill>
                  <a:schemeClr val="accent4">
                    <a:lumMod val="75000"/>
                  </a:schemeClr>
                </a:solidFill>
              </a:rPr>
              <a:t>prawo do odszkodowania lub zadośćuczynienia.</a:t>
            </a:r>
          </a:p>
          <a:p>
            <a:endParaRPr lang="pl-PL" dirty="0"/>
          </a:p>
          <a:p>
            <a:r>
              <a:rPr lang="pl-PL" b="1" u="sng" dirty="0">
                <a:solidFill>
                  <a:schemeClr val="accent6">
                    <a:lumMod val="75000"/>
                  </a:schemeClr>
                </a:solidFill>
              </a:rPr>
              <a:t>Ten, kto zarzuca naruszenie zakazu dyskryminacji </a:t>
            </a:r>
            <a:r>
              <a:rPr lang="pl-PL" u="sng" dirty="0">
                <a:solidFill>
                  <a:schemeClr val="accent4">
                    <a:lumMod val="75000"/>
                  </a:schemeClr>
                </a:solidFill>
              </a:rPr>
              <a:t>musi uprawdopodobnić fakt jego naruszenia.</a:t>
            </a:r>
            <a:r>
              <a:rPr lang="pl-PL" u="sng" dirty="0"/>
              <a:t> </a:t>
            </a:r>
            <a:r>
              <a:rPr lang="pl-PL" dirty="0"/>
              <a:t>W przypadku uprawdopodobnienia naruszenia zakazu dyskryminacji, </a:t>
            </a:r>
            <a:r>
              <a:rPr lang="pl-PL" b="1" dirty="0">
                <a:solidFill>
                  <a:schemeClr val="accent6">
                    <a:lumMod val="75000"/>
                  </a:schemeClr>
                </a:solidFill>
              </a:rPr>
              <a:t>ten, któremu zarzucono naruszenie tego zakazu</a:t>
            </a:r>
            <a:r>
              <a:rPr lang="pl-PL" dirty="0"/>
              <a:t>, </a:t>
            </a:r>
            <a:r>
              <a:rPr lang="pl-PL" b="1" dirty="0">
                <a:solidFill>
                  <a:schemeClr val="accent4">
                    <a:lumMod val="75000"/>
                  </a:schemeClr>
                </a:solidFill>
              </a:rPr>
              <a:t>jest obowiązany wykazać, że nie dopuścił się jego naruszenia.</a:t>
            </a:r>
          </a:p>
          <a:p>
            <a:endParaRPr lang="pl-PL" dirty="0"/>
          </a:p>
          <a:p>
            <a:r>
              <a:rPr lang="pl-PL" dirty="0"/>
              <a:t>Termin przedawnienia roszczeń z tytułu naruszenia zakazu dyskryminacji wynosi 3 lata od dnia powzięcia przez poszkodowanego wiadomości o naruszeniu tego zakazu, nie dłużej jednak niż 10 lat od zaistnienia zdarzenia stanowiącego naruszenie tego zakazu.</a:t>
            </a:r>
          </a:p>
          <a:p>
            <a:endParaRPr lang="pl-PL" dirty="0"/>
          </a:p>
          <a:p>
            <a:r>
              <a:rPr lang="pl-PL" dirty="0"/>
              <a:t>W sprawach odszkodowania lub zadośćuczynienia w związku z dyskryminacją ze względu na niepełnosprawność stosuje się przepisy ustawy z dnia 23 kwietnia 1964 r. - Kodeks cywilny.</a:t>
            </a:r>
          </a:p>
        </p:txBody>
      </p:sp>
    </p:spTree>
    <p:extLst>
      <p:ext uri="{BB962C8B-B14F-4D97-AF65-F5344CB8AC3E}">
        <p14:creationId xmlns:p14="http://schemas.microsoft.com/office/powerpoint/2010/main" val="20582413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3246968" y="5646426"/>
            <a:ext cx="8249707" cy="525774"/>
          </a:xfrm>
        </p:spPr>
        <p:txBody>
          <a:bodyPr>
            <a:noAutofit/>
          </a:bodyPr>
          <a:lstStyle/>
          <a:p>
            <a:r>
              <a:rPr lang="pl-PL" sz="3200" b="1" dirty="0">
                <a:latin typeface="Bahnschrift" pitchFamily="34" charset="0"/>
              </a:rPr>
              <a:t>Karnoprawna ochrona osób z niepełnosprawnościami</a:t>
            </a:r>
          </a:p>
        </p:txBody>
      </p:sp>
      <p:pic>
        <p:nvPicPr>
          <p:cNvPr id="4" name="Obraz 3"/>
          <p:cNvPicPr>
            <a:picLocks noChangeAspect="1"/>
          </p:cNvPicPr>
          <p:nvPr/>
        </p:nvPicPr>
        <p:blipFill>
          <a:blip r:embed="rId2"/>
          <a:stretch>
            <a:fillRect/>
          </a:stretch>
        </p:blipFill>
        <p:spPr>
          <a:xfrm>
            <a:off x="1610118" y="195151"/>
            <a:ext cx="8381688" cy="1073211"/>
          </a:xfrm>
          <a:prstGeom prst="rect">
            <a:avLst/>
          </a:prstGeom>
        </p:spPr>
      </p:pic>
    </p:spTree>
    <p:extLst>
      <p:ext uri="{BB962C8B-B14F-4D97-AF65-F5344CB8AC3E}">
        <p14:creationId xmlns:p14="http://schemas.microsoft.com/office/powerpoint/2010/main" val="8854426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48682" y="1569726"/>
            <a:ext cx="12730921" cy="525774"/>
          </a:xfrm>
        </p:spPr>
        <p:txBody>
          <a:bodyPr>
            <a:noAutofit/>
          </a:bodyPr>
          <a:lstStyle/>
          <a:p>
            <a:r>
              <a:rPr lang="pl-PL" sz="3200" b="1" dirty="0">
                <a:latin typeface="Bahnschrift" pitchFamily="34" charset="0"/>
              </a:rPr>
              <a:t>Karnoprawna ochrona osób z niepełnosprawnościami</a:t>
            </a:r>
          </a:p>
        </p:txBody>
      </p:sp>
      <p:pic>
        <p:nvPicPr>
          <p:cNvPr id="4" name="Obraz 3"/>
          <p:cNvPicPr>
            <a:picLocks noChangeAspect="1"/>
          </p:cNvPicPr>
          <p:nvPr/>
        </p:nvPicPr>
        <p:blipFill>
          <a:blip r:embed="rId2"/>
          <a:stretch>
            <a:fillRect/>
          </a:stretch>
        </p:blipFill>
        <p:spPr>
          <a:xfrm>
            <a:off x="1610118" y="195151"/>
            <a:ext cx="8381688" cy="1073211"/>
          </a:xfrm>
          <a:prstGeom prst="rect">
            <a:avLst/>
          </a:prstGeom>
        </p:spPr>
      </p:pic>
      <p:sp>
        <p:nvSpPr>
          <p:cNvPr id="14" name="Prostokąt 13"/>
          <p:cNvSpPr/>
          <p:nvPr/>
        </p:nvSpPr>
        <p:spPr>
          <a:xfrm>
            <a:off x="911342" y="2197740"/>
            <a:ext cx="10810875" cy="3693319"/>
          </a:xfrm>
          <a:prstGeom prst="rect">
            <a:avLst/>
          </a:prstGeom>
        </p:spPr>
        <p:txBody>
          <a:bodyPr wrap="square">
            <a:spAutoFit/>
          </a:bodyPr>
          <a:lstStyle/>
          <a:p>
            <a:endParaRPr lang="pl-PL" dirty="0"/>
          </a:p>
          <a:p>
            <a:r>
              <a:rPr lang="pl-PL" dirty="0"/>
              <a:t>Przepisy wprowadzające ustawę o wyrównywaniu szans osób z niepełnosprawnościami </a:t>
            </a:r>
            <a:r>
              <a:rPr lang="pl-PL" b="1" dirty="0"/>
              <a:t>zmieniają również </a:t>
            </a:r>
            <a:r>
              <a:rPr lang="pl-PL" b="1" dirty="0">
                <a:solidFill>
                  <a:schemeClr val="accent2">
                    <a:lumMod val="75000"/>
                  </a:schemeClr>
                </a:solidFill>
              </a:rPr>
              <a:t>w niezbędnym zakresie ustawy karne. </a:t>
            </a:r>
          </a:p>
          <a:p>
            <a:endParaRPr lang="pl-PL" b="1" dirty="0"/>
          </a:p>
          <a:p>
            <a:r>
              <a:rPr lang="pl-PL" b="1" dirty="0">
                <a:solidFill>
                  <a:schemeClr val="accent4">
                    <a:lumMod val="75000"/>
                  </a:schemeClr>
                </a:solidFill>
              </a:rPr>
              <a:t>Potrzeba tych zmian </a:t>
            </a:r>
            <a:r>
              <a:rPr lang="pl-PL" dirty="0"/>
              <a:t>niemal w każdym przypadku jest opisana w literaturze przedmiotu, </a:t>
            </a:r>
            <a:r>
              <a:rPr lang="pl-PL" b="1" dirty="0">
                <a:solidFill>
                  <a:schemeClr val="accent4">
                    <a:lumMod val="75000"/>
                  </a:schemeClr>
                </a:solidFill>
              </a:rPr>
              <a:t>została zasygnalizowana w raportach Rzecznika Praw Obywatelskich albo przygotowanych przez stronę społeczną </a:t>
            </a:r>
            <a:r>
              <a:rPr lang="pl-PL" dirty="0"/>
              <a:t>(organizacje pozarządowe działające na rzecz osób z niepełnosprawnościami) oraz ma swoje źródło w Konwencji o prawach osób z niepełnosprawnościami.</a:t>
            </a:r>
          </a:p>
          <a:p>
            <a:endParaRPr lang="pl-PL" dirty="0"/>
          </a:p>
          <a:p>
            <a:r>
              <a:rPr lang="pl-PL" dirty="0"/>
              <a:t>Konieczne jest </a:t>
            </a:r>
            <a:r>
              <a:rPr lang="pl-PL" u="sng" dirty="0"/>
              <a:t>wyeliminowanie wszelkich nieprawidłowości w traktowaniu mieszkańców domów pomocy społecznej, w szczególności naruszania nietykalności cielesnej </a:t>
            </a:r>
            <a:r>
              <a:rPr lang="pl-PL" dirty="0"/>
              <a:t>mieszkańców, zastraszania, agresji werbalnej czy innych form niewłaściwego zwracania się, jak również wszelkiego typu </a:t>
            </a:r>
            <a:r>
              <a:rPr lang="pl-PL" dirty="0" err="1"/>
              <a:t>zachowań</a:t>
            </a:r>
            <a:r>
              <a:rPr lang="pl-PL" dirty="0"/>
              <a:t> mogących prowadzić do ich upokorzenia lub poniżenia.  </a:t>
            </a:r>
          </a:p>
        </p:txBody>
      </p:sp>
    </p:spTree>
    <p:extLst>
      <p:ext uri="{BB962C8B-B14F-4D97-AF65-F5344CB8AC3E}">
        <p14:creationId xmlns:p14="http://schemas.microsoft.com/office/powerpoint/2010/main" val="89966081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48682" y="1569726"/>
            <a:ext cx="12730921" cy="525774"/>
          </a:xfrm>
        </p:spPr>
        <p:txBody>
          <a:bodyPr>
            <a:noAutofit/>
          </a:bodyPr>
          <a:lstStyle/>
          <a:p>
            <a:r>
              <a:rPr lang="pl-PL" sz="3200" b="1" dirty="0">
                <a:latin typeface="Bahnschrift" pitchFamily="34" charset="0"/>
              </a:rPr>
              <a:t>Typ kwalifikowany przestępstwa </a:t>
            </a:r>
            <a:br>
              <a:rPr lang="pl-PL" sz="3200" b="1" dirty="0">
                <a:latin typeface="Bahnschrift" pitchFamily="34" charset="0"/>
              </a:rPr>
            </a:br>
            <a:r>
              <a:rPr lang="pl-PL" sz="3200" b="1" dirty="0">
                <a:latin typeface="Bahnschrift" pitchFamily="34" charset="0"/>
              </a:rPr>
              <a:t>naruszenia nietykalności cielesnej</a:t>
            </a:r>
          </a:p>
        </p:txBody>
      </p:sp>
      <p:pic>
        <p:nvPicPr>
          <p:cNvPr id="4" name="Obraz 3"/>
          <p:cNvPicPr>
            <a:picLocks noChangeAspect="1"/>
          </p:cNvPicPr>
          <p:nvPr/>
        </p:nvPicPr>
        <p:blipFill>
          <a:blip r:embed="rId2"/>
          <a:stretch>
            <a:fillRect/>
          </a:stretch>
        </p:blipFill>
        <p:spPr>
          <a:xfrm>
            <a:off x="1610118" y="195151"/>
            <a:ext cx="8381688" cy="1073211"/>
          </a:xfrm>
          <a:prstGeom prst="rect">
            <a:avLst/>
          </a:prstGeom>
        </p:spPr>
      </p:pic>
      <p:sp>
        <p:nvSpPr>
          <p:cNvPr id="14" name="Prostokąt 13"/>
          <p:cNvSpPr/>
          <p:nvPr/>
        </p:nvSpPr>
        <p:spPr>
          <a:xfrm>
            <a:off x="911342" y="2197740"/>
            <a:ext cx="10810875" cy="3416320"/>
          </a:xfrm>
          <a:prstGeom prst="rect">
            <a:avLst/>
          </a:prstGeom>
        </p:spPr>
        <p:txBody>
          <a:bodyPr wrap="square">
            <a:spAutoFit/>
          </a:bodyPr>
          <a:lstStyle/>
          <a:p>
            <a:r>
              <a:rPr lang="pl-PL" dirty="0"/>
              <a:t>Utworzenie nowego typu kwalifikowanego przestępstwa naruszenia nietykalności cielesnej nastąpiłoby przez wprowadzenie </a:t>
            </a:r>
            <a:r>
              <a:rPr lang="pl-PL" b="1" dirty="0">
                <a:solidFill>
                  <a:schemeClr val="accent2">
                    <a:lumMod val="50000"/>
                  </a:schemeClr>
                </a:solidFill>
              </a:rPr>
              <a:t>projektowanego § 1a w art. 217 § 1 k.k.</a:t>
            </a:r>
          </a:p>
          <a:p>
            <a:endParaRPr lang="pl-PL" dirty="0"/>
          </a:p>
          <a:p>
            <a:r>
              <a:rPr lang="pl-PL" dirty="0"/>
              <a:t>Nowy typ kwalifikowany przestępstwa naruszenia nietykalności cielesnej </a:t>
            </a:r>
            <a:r>
              <a:rPr lang="pl-PL" b="1" dirty="0">
                <a:solidFill>
                  <a:schemeClr val="accent2">
                    <a:lumMod val="50000"/>
                  </a:schemeClr>
                </a:solidFill>
              </a:rPr>
              <a:t>miałby charakter przestępstwa indywidualnego</a:t>
            </a:r>
            <a:r>
              <a:rPr lang="pl-PL" b="1" dirty="0"/>
              <a:t>. </a:t>
            </a:r>
            <a:r>
              <a:rPr lang="pl-PL" b="1" dirty="0">
                <a:solidFill>
                  <a:schemeClr val="accent4">
                    <a:lumMod val="75000"/>
                  </a:schemeClr>
                </a:solidFill>
              </a:rPr>
              <a:t>Mogłoby ono zostać popełnione tylko przez osobę, na której ciąży obowiązek wsparcia, asysty lub opieki wobec osoby, której nietykalność cielesną naruszono. </a:t>
            </a:r>
          </a:p>
          <a:p>
            <a:endParaRPr lang="pl-PL" b="1" dirty="0">
              <a:solidFill>
                <a:schemeClr val="accent4">
                  <a:lumMod val="75000"/>
                </a:schemeClr>
              </a:solidFill>
            </a:endParaRPr>
          </a:p>
          <a:p>
            <a:r>
              <a:rPr lang="pl-PL" dirty="0"/>
              <a:t>Byłby to typ kwalifikowany </a:t>
            </a:r>
            <a:r>
              <a:rPr lang="pl-PL" b="1" dirty="0">
                <a:solidFill>
                  <a:schemeClr val="accent4">
                    <a:lumMod val="75000"/>
                  </a:schemeClr>
                </a:solidFill>
              </a:rPr>
              <a:t>dla którego przewidziana byłaby wyższa karalności. </a:t>
            </a:r>
          </a:p>
          <a:p>
            <a:endParaRPr lang="pl-PL" b="1" dirty="0">
              <a:solidFill>
                <a:schemeClr val="accent4">
                  <a:lumMod val="75000"/>
                </a:schemeClr>
              </a:solidFill>
            </a:endParaRPr>
          </a:p>
          <a:p>
            <a:r>
              <a:rPr lang="pl-PL" i="1" dirty="0"/>
              <a:t>„§ 1a. Jeżeli na sprawcy ciąży obowiązek wsparcia, asysty lub opieki wobec osoby, której nietykalność cielesną naruszono, podlega karze pozbawienia wolności do lat dwóch.”,</a:t>
            </a:r>
          </a:p>
          <a:p>
            <a:endParaRPr lang="pl-PL" b="1" dirty="0">
              <a:solidFill>
                <a:schemeClr val="accent4">
                  <a:lumMod val="75000"/>
                </a:schemeClr>
              </a:solidFill>
            </a:endParaRPr>
          </a:p>
        </p:txBody>
      </p:sp>
    </p:spTree>
    <p:extLst>
      <p:ext uri="{BB962C8B-B14F-4D97-AF65-F5344CB8AC3E}">
        <p14:creationId xmlns:p14="http://schemas.microsoft.com/office/powerpoint/2010/main" val="18920018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48682" y="1569726"/>
            <a:ext cx="12730921" cy="525774"/>
          </a:xfrm>
        </p:spPr>
        <p:txBody>
          <a:bodyPr>
            <a:noAutofit/>
          </a:bodyPr>
          <a:lstStyle/>
          <a:p>
            <a:r>
              <a:rPr lang="pl-PL" sz="3200" b="1" dirty="0">
                <a:latin typeface="Bahnschrift" pitchFamily="34" charset="0"/>
              </a:rPr>
              <a:t>Typ kwalifikowany przestępstwa </a:t>
            </a:r>
            <a:br>
              <a:rPr lang="pl-PL" sz="3200" b="1" dirty="0">
                <a:latin typeface="Bahnschrift" pitchFamily="34" charset="0"/>
              </a:rPr>
            </a:br>
            <a:r>
              <a:rPr lang="pl-PL" sz="3200" b="1" dirty="0">
                <a:latin typeface="Bahnschrift" pitchFamily="34" charset="0"/>
              </a:rPr>
              <a:t>naruszenia nietykalności cielesnej</a:t>
            </a:r>
          </a:p>
        </p:txBody>
      </p:sp>
      <p:pic>
        <p:nvPicPr>
          <p:cNvPr id="4" name="Obraz 3"/>
          <p:cNvPicPr>
            <a:picLocks noChangeAspect="1"/>
          </p:cNvPicPr>
          <p:nvPr/>
        </p:nvPicPr>
        <p:blipFill>
          <a:blip r:embed="rId2"/>
          <a:stretch>
            <a:fillRect/>
          </a:stretch>
        </p:blipFill>
        <p:spPr>
          <a:xfrm>
            <a:off x="1610118" y="195151"/>
            <a:ext cx="8381688" cy="1073211"/>
          </a:xfrm>
          <a:prstGeom prst="rect">
            <a:avLst/>
          </a:prstGeom>
        </p:spPr>
      </p:pic>
      <p:sp>
        <p:nvSpPr>
          <p:cNvPr id="14" name="Prostokąt 13"/>
          <p:cNvSpPr/>
          <p:nvPr/>
        </p:nvSpPr>
        <p:spPr>
          <a:xfrm>
            <a:off x="911342" y="2197740"/>
            <a:ext cx="10810875" cy="3139321"/>
          </a:xfrm>
          <a:prstGeom prst="rect">
            <a:avLst/>
          </a:prstGeom>
        </p:spPr>
        <p:txBody>
          <a:bodyPr wrap="square">
            <a:spAutoFit/>
          </a:bodyPr>
          <a:lstStyle/>
          <a:p>
            <a:r>
              <a:rPr lang="pl-PL" dirty="0"/>
              <a:t>Najistotniejszą jednak zmianą byłaby zmiana trybu ścigania. Ten kwalifikowany typ przestępstwa </a:t>
            </a:r>
            <a:r>
              <a:rPr lang="pl-PL" b="1" dirty="0">
                <a:solidFill>
                  <a:schemeClr val="accent2">
                    <a:lumMod val="75000"/>
                  </a:schemeClr>
                </a:solidFill>
              </a:rPr>
              <a:t>miałby charakter przestępstwa publicznoskargowego, </a:t>
            </a:r>
            <a:r>
              <a:rPr lang="pl-PL" dirty="0"/>
              <a:t>a zatem dla ścigania sprawy nie wymagany byłby prywatny akt oskarżenia, ani wniosek pokrzywdzonego.</a:t>
            </a:r>
          </a:p>
          <a:p>
            <a:endParaRPr lang="pl-PL" dirty="0"/>
          </a:p>
          <a:p>
            <a:r>
              <a:rPr lang="pl-PL" dirty="0"/>
              <a:t>Zmiana przepisów w tym zakresie będzie </a:t>
            </a:r>
            <a:r>
              <a:rPr lang="pl-PL" b="1" dirty="0">
                <a:solidFill>
                  <a:schemeClr val="accent4">
                    <a:lumMod val="75000"/>
                  </a:schemeClr>
                </a:solidFill>
              </a:rPr>
              <a:t>wyraźnym sygnałem dla tych osób, które sprawują opiekę w ramach działań medycznych lub zapewniają wsparcie </a:t>
            </a:r>
            <a:r>
              <a:rPr lang="pl-PL" dirty="0"/>
              <a:t>w środowisku domowym lub lokalnym dla osób z niepełnosprawnościami (lub innych osób wymagających takiego wsparcia), że sprawując swoje obowiązki, nie mogą dopuszczać się naruszenia nietykalności cielesnej i takie zachowanie nie zostanie bezkarne. </a:t>
            </a:r>
          </a:p>
          <a:p>
            <a:endParaRPr lang="pl-PL" dirty="0"/>
          </a:p>
          <a:p>
            <a:r>
              <a:rPr lang="pl-PL" dirty="0"/>
              <a:t>A nadto w sytuacji dopuszczenia się takiego przestępstwa </a:t>
            </a:r>
            <a:r>
              <a:rPr lang="pl-PL" b="1" dirty="0">
                <a:solidFill>
                  <a:schemeClr val="accent4">
                    <a:lumMod val="75000"/>
                  </a:schemeClr>
                </a:solidFill>
              </a:rPr>
              <a:t>zostaną potraktowani surowiej, niż ktoś kto dopuszcza się przestępstwa naruszenia nietykalności cielesnej </a:t>
            </a:r>
            <a:r>
              <a:rPr lang="pl-PL" dirty="0"/>
              <a:t>w typie podstawowym.  </a:t>
            </a:r>
          </a:p>
        </p:txBody>
      </p:sp>
    </p:spTree>
    <p:extLst>
      <p:ext uri="{BB962C8B-B14F-4D97-AF65-F5344CB8AC3E}">
        <p14:creationId xmlns:p14="http://schemas.microsoft.com/office/powerpoint/2010/main" val="223161370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48682" y="1569726"/>
            <a:ext cx="12730921" cy="525774"/>
          </a:xfrm>
        </p:spPr>
        <p:txBody>
          <a:bodyPr>
            <a:noAutofit/>
          </a:bodyPr>
          <a:lstStyle/>
          <a:p>
            <a:r>
              <a:rPr lang="pl-PL" sz="3200" b="1" dirty="0">
                <a:latin typeface="Bahnschrift" pitchFamily="34" charset="0"/>
              </a:rPr>
              <a:t>Poszerzenie inkryminacji tzw. przestępstw </a:t>
            </a:r>
            <a:br>
              <a:rPr lang="pl-PL" sz="3200" b="1" dirty="0">
                <a:latin typeface="Bahnschrift" pitchFamily="34" charset="0"/>
              </a:rPr>
            </a:br>
            <a:r>
              <a:rPr lang="pl-PL" sz="3200" b="1" dirty="0">
                <a:latin typeface="Bahnschrift" pitchFamily="34" charset="0"/>
              </a:rPr>
              <a:t>motywowanych uprzedzeniami</a:t>
            </a:r>
          </a:p>
        </p:txBody>
      </p:sp>
      <p:pic>
        <p:nvPicPr>
          <p:cNvPr id="4" name="Obraz 3"/>
          <p:cNvPicPr>
            <a:picLocks noChangeAspect="1"/>
          </p:cNvPicPr>
          <p:nvPr/>
        </p:nvPicPr>
        <p:blipFill>
          <a:blip r:embed="rId2"/>
          <a:stretch>
            <a:fillRect/>
          </a:stretch>
        </p:blipFill>
        <p:spPr>
          <a:xfrm>
            <a:off x="1610118" y="195151"/>
            <a:ext cx="8381688" cy="1073211"/>
          </a:xfrm>
          <a:prstGeom prst="rect">
            <a:avLst/>
          </a:prstGeom>
        </p:spPr>
      </p:pic>
      <p:sp>
        <p:nvSpPr>
          <p:cNvPr id="14" name="Prostokąt 13"/>
          <p:cNvSpPr/>
          <p:nvPr/>
        </p:nvSpPr>
        <p:spPr>
          <a:xfrm>
            <a:off x="911342" y="2197740"/>
            <a:ext cx="10810875" cy="4247317"/>
          </a:xfrm>
          <a:prstGeom prst="rect">
            <a:avLst/>
          </a:prstGeom>
        </p:spPr>
        <p:txBody>
          <a:bodyPr wrap="square">
            <a:spAutoFit/>
          </a:bodyPr>
          <a:lstStyle/>
          <a:p>
            <a:r>
              <a:rPr lang="pl-PL" dirty="0"/>
              <a:t>Zaproponowano </a:t>
            </a:r>
            <a:r>
              <a:rPr lang="pl-PL" b="1" dirty="0">
                <a:solidFill>
                  <a:schemeClr val="accent2">
                    <a:lumMod val="75000"/>
                  </a:schemeClr>
                </a:solidFill>
              </a:rPr>
              <a:t>poszerzenie inkryminacji tzw. przestępstw motywowanych uprzedzeniami, </a:t>
            </a:r>
            <a:r>
              <a:rPr lang="pl-PL" dirty="0"/>
              <a:t>do których zalicza się przestępstwa stypizowane w </a:t>
            </a:r>
            <a:r>
              <a:rPr lang="pl-PL" b="1" dirty="0"/>
              <a:t>art. 119 § 1 k.k., art. 256 § 1 k.k. i art. 257 k.k. </a:t>
            </a:r>
          </a:p>
          <a:p>
            <a:endParaRPr lang="pl-PL" dirty="0"/>
          </a:p>
          <a:p>
            <a:r>
              <a:rPr lang="pl-PL" dirty="0"/>
              <a:t>Dotychczasowe ujęcie tych przestępstw od dłuższego czasu budziło zastrzeżenia. Krytykuje się, że </a:t>
            </a:r>
            <a:r>
              <a:rPr lang="pl-PL" b="1" dirty="0"/>
              <a:t>wyłączono spod tych przepisów </a:t>
            </a:r>
            <a:r>
              <a:rPr lang="pl-PL" dirty="0"/>
              <a:t>ochronę pokrzywdzonych czynami motywowanymi niechęcią lub nienawiścią </a:t>
            </a:r>
            <a:r>
              <a:rPr lang="pl-PL" b="1" dirty="0"/>
              <a:t>wobec osób z niepełnosprawnościami</a:t>
            </a:r>
            <a:r>
              <a:rPr lang="pl-PL" dirty="0"/>
              <a:t>. Brak ochrony dla osób z niepełnosprawnościami w tym zakresie narusza w szczególności art. 16 ust. 5 Konwencji o prawach osób niepełnosprawnych.</a:t>
            </a:r>
          </a:p>
          <a:p>
            <a:endParaRPr lang="pl-PL" dirty="0"/>
          </a:p>
          <a:p>
            <a:r>
              <a:rPr lang="pl-PL" dirty="0"/>
              <a:t>Dotychczasowy sposób ujęcia przestępstw motywowanych uprzedzeniami </a:t>
            </a:r>
            <a:r>
              <a:rPr lang="pl-PL" b="1" dirty="0"/>
              <a:t>narusza także zasadę równości pokrzywdzonych z niepełnosprawnościami wobec prawa </a:t>
            </a:r>
            <a:r>
              <a:rPr lang="pl-PL" dirty="0"/>
              <a:t>i </a:t>
            </a:r>
            <a:r>
              <a:rPr lang="pl-PL" b="1" dirty="0"/>
              <a:t>efektywnego poszanowania ich godności.</a:t>
            </a:r>
          </a:p>
          <a:p>
            <a:endParaRPr lang="pl-PL" dirty="0"/>
          </a:p>
          <a:p>
            <a:r>
              <a:rPr lang="pl-PL" dirty="0"/>
              <a:t>Zmiana ma służyć propagowaniu tolerancji społecznej i akceptacji inności oraz zakazu wszelkiej dyskryminacji. Nowe ujęcie przestępstw motywowanych uprzedzeniami ma </a:t>
            </a:r>
            <a:r>
              <a:rPr lang="pl-PL" b="1" dirty="0"/>
              <a:t>zapobiegać negatywnym zjawiskom społecznym, w szczególności </a:t>
            </a:r>
            <a:r>
              <a:rPr lang="pl-PL" b="1" dirty="0" err="1"/>
              <a:t>ableizmowi</a:t>
            </a:r>
            <a:r>
              <a:rPr lang="pl-PL" b="1" dirty="0"/>
              <a:t>.</a:t>
            </a:r>
          </a:p>
          <a:p>
            <a:endParaRPr lang="pl-PL" dirty="0"/>
          </a:p>
        </p:txBody>
      </p:sp>
    </p:spTree>
    <p:extLst>
      <p:ext uri="{BB962C8B-B14F-4D97-AF65-F5344CB8AC3E}">
        <p14:creationId xmlns:p14="http://schemas.microsoft.com/office/powerpoint/2010/main" val="29904810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48683" y="1655451"/>
            <a:ext cx="12730921" cy="525774"/>
          </a:xfrm>
        </p:spPr>
        <p:txBody>
          <a:bodyPr>
            <a:noAutofit/>
          </a:bodyPr>
          <a:lstStyle/>
          <a:p>
            <a:r>
              <a:rPr lang="pl-PL" sz="3200" b="1" dirty="0">
                <a:latin typeface="Bahnschrift" pitchFamily="34" charset="0"/>
              </a:rPr>
              <a:t>Zapewnienie realizacji prawa do niezależnego życia </a:t>
            </a:r>
            <a:br>
              <a:rPr lang="pl-PL" sz="3200" b="1" dirty="0">
                <a:latin typeface="Bahnschrift" pitchFamily="34" charset="0"/>
              </a:rPr>
            </a:br>
            <a:r>
              <a:rPr lang="pl-PL" sz="3200" b="1" dirty="0">
                <a:latin typeface="Bahnschrift" pitchFamily="34" charset="0"/>
              </a:rPr>
              <a:t>i włączenia w społeczność lokalną</a:t>
            </a:r>
          </a:p>
        </p:txBody>
      </p:sp>
      <p:pic>
        <p:nvPicPr>
          <p:cNvPr id="4" name="Obraz 3"/>
          <p:cNvPicPr>
            <a:picLocks noChangeAspect="1"/>
          </p:cNvPicPr>
          <p:nvPr/>
        </p:nvPicPr>
        <p:blipFill>
          <a:blip r:embed="rId2"/>
          <a:stretch>
            <a:fillRect/>
          </a:stretch>
        </p:blipFill>
        <p:spPr>
          <a:xfrm>
            <a:off x="1610118" y="195151"/>
            <a:ext cx="8381688" cy="1073211"/>
          </a:xfrm>
          <a:prstGeom prst="rect">
            <a:avLst/>
          </a:prstGeom>
        </p:spPr>
      </p:pic>
      <p:sp>
        <p:nvSpPr>
          <p:cNvPr id="14" name="Prostokąt 13"/>
          <p:cNvSpPr/>
          <p:nvPr/>
        </p:nvSpPr>
        <p:spPr>
          <a:xfrm>
            <a:off x="911341" y="2321566"/>
            <a:ext cx="10810875" cy="3693319"/>
          </a:xfrm>
          <a:prstGeom prst="rect">
            <a:avLst/>
          </a:prstGeom>
        </p:spPr>
        <p:txBody>
          <a:bodyPr wrap="square">
            <a:spAutoFit/>
          </a:bodyPr>
          <a:lstStyle/>
          <a:p>
            <a:r>
              <a:rPr lang="pl-PL" b="1" dirty="0"/>
              <a:t>Art. 5 ustawy o wyrównywaniu szans osób z niepełnosprawnościami</a:t>
            </a:r>
          </a:p>
          <a:p>
            <a:endParaRPr lang="pl-PL" dirty="0"/>
          </a:p>
          <a:p>
            <a:r>
              <a:rPr lang="pl-PL" dirty="0"/>
              <a:t>Warunki wspierania  osoby z niepełnosprawnością </a:t>
            </a:r>
            <a:r>
              <a:rPr lang="pl-PL" b="1" dirty="0">
                <a:solidFill>
                  <a:schemeClr val="accent2">
                    <a:lumMod val="75000"/>
                  </a:schemeClr>
                </a:solidFill>
              </a:rPr>
              <a:t>zapewniają realizację prawa do niezależnego życia i włączenia w społeczność lokalną </a:t>
            </a:r>
            <a:r>
              <a:rPr lang="pl-PL" b="1" dirty="0">
                <a:solidFill>
                  <a:schemeClr val="accent4">
                    <a:lumMod val="75000"/>
                  </a:schemeClr>
                </a:solidFill>
              </a:rPr>
              <a:t>na równi z innymi osobami, wyrażającego się w możliwości sprawowania kontroli nad własnym życiem oraz podejmowania wszelkich decyzji, które dotyczą życia tej osoby.</a:t>
            </a:r>
          </a:p>
          <a:p>
            <a:endParaRPr lang="pl-PL" dirty="0"/>
          </a:p>
          <a:p>
            <a:r>
              <a:rPr lang="pl-PL" b="1" dirty="0">
                <a:solidFill>
                  <a:schemeClr val="accent6">
                    <a:lumMod val="75000"/>
                  </a:schemeClr>
                </a:solidFill>
              </a:rPr>
              <a:t>Podmioty obowiązane </a:t>
            </a:r>
            <a:r>
              <a:rPr lang="pl-PL" dirty="0"/>
              <a:t>do zapewnienia wsparcia osobie z niepełnosprawnością umożliwiają jej podejmowanie, na równych zasadach z innymi osobami, decyzji, które dotyczą ich życia, </a:t>
            </a:r>
            <a:r>
              <a:rPr lang="pl-PL" b="1" dirty="0"/>
              <a:t>w szczególności w sferach:</a:t>
            </a:r>
          </a:p>
          <a:p>
            <a:endParaRPr lang="pl-PL" u="sng" dirty="0"/>
          </a:p>
          <a:p>
            <a:r>
              <a:rPr lang="pl-PL" u="sng" dirty="0"/>
              <a:t>1) wyboru miejsca zamieszkania i co do tego, z kim będzie mieszkać;</a:t>
            </a:r>
          </a:p>
          <a:p>
            <a:pPr fontAlgn="base"/>
            <a:r>
              <a:rPr lang="pl-PL" u="sng" dirty="0"/>
              <a:t>2) wyborów osobistych w życiu codziennym;</a:t>
            </a:r>
          </a:p>
          <a:p>
            <a:pPr fontAlgn="base"/>
            <a:r>
              <a:rPr lang="pl-PL" u="sng" dirty="0"/>
              <a:t>3) decydowania o własnym zdrowiu, leczeniu i rehabilitacji;</a:t>
            </a:r>
          </a:p>
          <a:p>
            <a:pPr fontAlgn="base"/>
            <a:r>
              <a:rPr lang="pl-PL" u="sng" dirty="0"/>
              <a:t>4) wyboru ścieżki rozwoju zawodowego, miejsca i środowiska pracy.</a:t>
            </a:r>
          </a:p>
        </p:txBody>
      </p:sp>
    </p:spTree>
    <p:extLst>
      <p:ext uri="{BB962C8B-B14F-4D97-AF65-F5344CB8AC3E}">
        <p14:creationId xmlns:p14="http://schemas.microsoft.com/office/powerpoint/2010/main" val="6620927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48682" y="1569726"/>
            <a:ext cx="12730921" cy="525774"/>
          </a:xfrm>
        </p:spPr>
        <p:txBody>
          <a:bodyPr>
            <a:noAutofit/>
          </a:bodyPr>
          <a:lstStyle/>
          <a:p>
            <a:r>
              <a:rPr lang="pl-PL" sz="3200" b="1" dirty="0">
                <a:latin typeface="Bahnschrift" pitchFamily="34" charset="0"/>
              </a:rPr>
              <a:t>Przemoc i groźba bezprawna </a:t>
            </a:r>
            <a:br>
              <a:rPr lang="pl-PL" sz="3200" b="1" dirty="0">
                <a:latin typeface="Bahnschrift" pitchFamily="34" charset="0"/>
              </a:rPr>
            </a:br>
            <a:r>
              <a:rPr lang="pl-PL" sz="3200" b="1" dirty="0">
                <a:latin typeface="Bahnschrift" pitchFamily="34" charset="0"/>
              </a:rPr>
              <a:t>wobec grupy osób lub jednostki art. 119 k.k.</a:t>
            </a:r>
          </a:p>
        </p:txBody>
      </p:sp>
      <p:pic>
        <p:nvPicPr>
          <p:cNvPr id="4" name="Obraz 3"/>
          <p:cNvPicPr>
            <a:picLocks noChangeAspect="1"/>
          </p:cNvPicPr>
          <p:nvPr/>
        </p:nvPicPr>
        <p:blipFill>
          <a:blip r:embed="rId2"/>
          <a:stretch>
            <a:fillRect/>
          </a:stretch>
        </p:blipFill>
        <p:spPr>
          <a:xfrm>
            <a:off x="1610118" y="195151"/>
            <a:ext cx="8381688" cy="1073211"/>
          </a:xfrm>
          <a:prstGeom prst="rect">
            <a:avLst/>
          </a:prstGeom>
        </p:spPr>
      </p:pic>
      <p:sp>
        <p:nvSpPr>
          <p:cNvPr id="14" name="Prostokąt 13"/>
          <p:cNvSpPr/>
          <p:nvPr/>
        </p:nvSpPr>
        <p:spPr>
          <a:xfrm>
            <a:off x="911342" y="2197740"/>
            <a:ext cx="10810875" cy="2308324"/>
          </a:xfrm>
          <a:prstGeom prst="rect">
            <a:avLst/>
          </a:prstGeom>
        </p:spPr>
        <p:txBody>
          <a:bodyPr wrap="square">
            <a:spAutoFit/>
          </a:bodyPr>
          <a:lstStyle/>
          <a:p>
            <a:r>
              <a:rPr lang="pl-PL" dirty="0"/>
              <a:t>Aktualne brzmienie:</a:t>
            </a:r>
          </a:p>
          <a:p>
            <a:endParaRPr lang="pl-PL" i="1" dirty="0"/>
          </a:p>
          <a:p>
            <a:r>
              <a:rPr lang="pl-PL" i="1" dirty="0"/>
              <a:t>§ 1. Kto stosuje przemoc lub groźbę bezprawną wobec grupy osób lub poszczególnej osoby z powodu jej przynależności narodowej, etnicznej, rasowej, politycznej, wyznaniowej lub z powodu jej bezwyznaniowości, podlega karze pozbawienia wolności od 3 miesięcy do lat 5.</a:t>
            </a:r>
          </a:p>
          <a:p>
            <a:endParaRPr lang="pl-PL" dirty="0"/>
          </a:p>
          <a:p>
            <a:r>
              <a:rPr lang="pl-PL" dirty="0"/>
              <a:t>W art. 119 w § 1 po wyrazach „jej bezwyznaniowości” </a:t>
            </a:r>
            <a:r>
              <a:rPr lang="pl-PL" b="1" dirty="0">
                <a:solidFill>
                  <a:schemeClr val="accent4">
                    <a:lumMod val="75000"/>
                  </a:schemeClr>
                </a:solidFill>
              </a:rPr>
              <a:t>dodaje się wyrazy „lub z powodu jej niepełnosprawności”.</a:t>
            </a:r>
          </a:p>
          <a:p>
            <a:endParaRPr lang="pl-PL" dirty="0"/>
          </a:p>
        </p:txBody>
      </p:sp>
    </p:spTree>
    <p:extLst>
      <p:ext uri="{BB962C8B-B14F-4D97-AF65-F5344CB8AC3E}">
        <p14:creationId xmlns:p14="http://schemas.microsoft.com/office/powerpoint/2010/main" val="265324663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48682" y="1569726"/>
            <a:ext cx="12730921" cy="525774"/>
          </a:xfrm>
        </p:spPr>
        <p:txBody>
          <a:bodyPr>
            <a:noAutofit/>
          </a:bodyPr>
          <a:lstStyle/>
          <a:p>
            <a:r>
              <a:rPr lang="pl-PL" sz="3200" b="1" dirty="0">
                <a:latin typeface="Bahnschrift" pitchFamily="34" charset="0"/>
              </a:rPr>
              <a:t>Nawoływanie do nienawiści art. 256 k.k.</a:t>
            </a:r>
          </a:p>
        </p:txBody>
      </p:sp>
      <p:pic>
        <p:nvPicPr>
          <p:cNvPr id="4" name="Obraz 3"/>
          <p:cNvPicPr>
            <a:picLocks noChangeAspect="1"/>
          </p:cNvPicPr>
          <p:nvPr/>
        </p:nvPicPr>
        <p:blipFill>
          <a:blip r:embed="rId2"/>
          <a:stretch>
            <a:fillRect/>
          </a:stretch>
        </p:blipFill>
        <p:spPr>
          <a:xfrm>
            <a:off x="1610118" y="195151"/>
            <a:ext cx="8381688" cy="1073211"/>
          </a:xfrm>
          <a:prstGeom prst="rect">
            <a:avLst/>
          </a:prstGeom>
        </p:spPr>
      </p:pic>
      <p:sp>
        <p:nvSpPr>
          <p:cNvPr id="14" name="Prostokąt 13"/>
          <p:cNvSpPr/>
          <p:nvPr/>
        </p:nvSpPr>
        <p:spPr>
          <a:xfrm>
            <a:off x="911342" y="2197740"/>
            <a:ext cx="10810875" cy="4247317"/>
          </a:xfrm>
          <a:prstGeom prst="rect">
            <a:avLst/>
          </a:prstGeom>
        </p:spPr>
        <p:txBody>
          <a:bodyPr wrap="square">
            <a:spAutoFit/>
          </a:bodyPr>
          <a:lstStyle/>
          <a:p>
            <a:r>
              <a:rPr lang="pl-PL" dirty="0"/>
              <a:t>Aktualne brzmienie:</a:t>
            </a:r>
          </a:p>
          <a:p>
            <a:r>
              <a:rPr lang="pl-PL" i="1" u="sng" dirty="0"/>
              <a:t>§ 1. Kto publicznie propaguje faszystowski lub inny totalitarny ustrój państwa lub nawołuje do nienawiści na tle różnic narodowościowych, etnicznych, rasowych, wyznaniowych albo ze względu na bezwyznaniowość, podlega grzywnie, karze ograniczenia wolności albo pozbawienia wolności do lat 2.</a:t>
            </a:r>
          </a:p>
          <a:p>
            <a:r>
              <a:rPr lang="pl-PL" i="1" dirty="0"/>
              <a:t>§ 2.</a:t>
            </a:r>
            <a:r>
              <a:rPr lang="pl-PL" i="1" baseline="30000" dirty="0"/>
              <a:t> </a:t>
            </a:r>
            <a:r>
              <a:rPr lang="pl-PL" i="1" dirty="0"/>
              <a:t>Tej samej karze podlega, kto w celu rozpowszechniania produkuje, utrwala lub sprowadza, nabywa, przechowuje, posiada, prezentuje, przewozi lub przesyła druk, nagranie lub inny przedmiot, zawierające treść określoną w § 1 albo będące nośnikiem symboliki faszystowskiej, komunistycznej lub innej totalitarnej. </a:t>
            </a:r>
          </a:p>
          <a:p>
            <a:r>
              <a:rPr lang="pl-PL" i="1" dirty="0"/>
              <a:t>§ 3. Nie popełnia przestępstwa sprawca czynu zabronionego określonego w § 2, jeżeli dopuścił się tego czynu w ramach działalności artystycznej, edukacyjnej, kolekcjonerskiej lub naukowej.</a:t>
            </a:r>
          </a:p>
          <a:p>
            <a:r>
              <a:rPr lang="pl-PL" i="1" dirty="0"/>
              <a:t>§ 4. W razie skazania za przestępstwo określone w § 2 sąd orzeka przepadek przedmiotów, o których mowa w § 2, chociażby nie stanowiły własności sprawcy.</a:t>
            </a:r>
          </a:p>
          <a:p>
            <a:endParaRPr lang="pl-PL" dirty="0"/>
          </a:p>
          <a:p>
            <a:r>
              <a:rPr lang="pl-PL" dirty="0"/>
              <a:t>W  art. 256 w § 1 </a:t>
            </a:r>
            <a:r>
              <a:rPr lang="pl-PL" b="1" dirty="0">
                <a:solidFill>
                  <a:schemeClr val="accent4">
                    <a:lumMod val="75000"/>
                  </a:schemeClr>
                </a:solidFill>
              </a:rPr>
              <a:t>wyrazy „albo ze względu na bezwyznaniowość” zastępuje się wyrazami „ , ze względu na bezwyznaniowość albo ze względu na niepełnosprawność”.</a:t>
            </a:r>
          </a:p>
          <a:p>
            <a:endParaRPr lang="pl-PL" b="1" dirty="0"/>
          </a:p>
        </p:txBody>
      </p:sp>
    </p:spTree>
    <p:extLst>
      <p:ext uri="{BB962C8B-B14F-4D97-AF65-F5344CB8AC3E}">
        <p14:creationId xmlns:p14="http://schemas.microsoft.com/office/powerpoint/2010/main" val="185315582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48682" y="1569726"/>
            <a:ext cx="12730921" cy="525774"/>
          </a:xfrm>
        </p:spPr>
        <p:txBody>
          <a:bodyPr>
            <a:noAutofit/>
          </a:bodyPr>
          <a:lstStyle/>
          <a:p>
            <a:r>
              <a:rPr lang="pl-PL" sz="3200" b="1" dirty="0">
                <a:latin typeface="Bahnschrift" pitchFamily="34" charset="0"/>
              </a:rPr>
              <a:t>Znieważenie grupy lub osoby art. 257 k.k.</a:t>
            </a:r>
          </a:p>
        </p:txBody>
      </p:sp>
      <p:pic>
        <p:nvPicPr>
          <p:cNvPr id="4" name="Obraz 3"/>
          <p:cNvPicPr>
            <a:picLocks noChangeAspect="1"/>
          </p:cNvPicPr>
          <p:nvPr/>
        </p:nvPicPr>
        <p:blipFill>
          <a:blip r:embed="rId2"/>
          <a:stretch>
            <a:fillRect/>
          </a:stretch>
        </p:blipFill>
        <p:spPr>
          <a:xfrm>
            <a:off x="1610118" y="195151"/>
            <a:ext cx="8381688" cy="1073211"/>
          </a:xfrm>
          <a:prstGeom prst="rect">
            <a:avLst/>
          </a:prstGeom>
        </p:spPr>
      </p:pic>
      <p:sp>
        <p:nvSpPr>
          <p:cNvPr id="14" name="Prostokąt 13"/>
          <p:cNvSpPr/>
          <p:nvPr/>
        </p:nvSpPr>
        <p:spPr>
          <a:xfrm>
            <a:off x="911342" y="2197740"/>
            <a:ext cx="10810875" cy="2308324"/>
          </a:xfrm>
          <a:prstGeom prst="rect">
            <a:avLst/>
          </a:prstGeom>
        </p:spPr>
        <p:txBody>
          <a:bodyPr wrap="square">
            <a:spAutoFit/>
          </a:bodyPr>
          <a:lstStyle/>
          <a:p>
            <a:r>
              <a:rPr lang="pl-PL" dirty="0"/>
              <a:t>Aktualne brzmienie:</a:t>
            </a:r>
          </a:p>
          <a:p>
            <a:r>
              <a:rPr lang="pl-PL" i="1" dirty="0"/>
              <a:t>„Kto publicznie znieważa grupę ludności albo poszczególną osobę z powodu jej przynależności narodowej, etnicznej, rasowej, wyznaniowej albo z powodu jej bezwyznaniowości lub z takich powodów narusza nietykalność cielesną innej osoby, podlega karze pozbawienia wolności do lat 3”.</a:t>
            </a:r>
          </a:p>
          <a:p>
            <a:endParaRPr lang="pl-PL" b="1" dirty="0"/>
          </a:p>
          <a:p>
            <a:r>
              <a:rPr lang="pl-PL" dirty="0"/>
              <a:t>w art. 257 wyrazy „</a:t>
            </a:r>
            <a:r>
              <a:rPr lang="pl-PL" b="1" dirty="0">
                <a:solidFill>
                  <a:schemeClr val="accent4">
                    <a:lumMod val="75000"/>
                  </a:schemeClr>
                </a:solidFill>
              </a:rPr>
              <a:t>albo z powodu jej bezwyznaniowości” zastępuje się wyrazami „ , z powodu jej bezwyznaniowości albo z powodu niepełnosprawności”;</a:t>
            </a:r>
          </a:p>
          <a:p>
            <a:endParaRPr lang="pl-PL" dirty="0"/>
          </a:p>
        </p:txBody>
      </p:sp>
    </p:spTree>
    <p:extLst>
      <p:ext uri="{BB962C8B-B14F-4D97-AF65-F5344CB8AC3E}">
        <p14:creationId xmlns:p14="http://schemas.microsoft.com/office/powerpoint/2010/main" val="27821528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3246968" y="5646426"/>
            <a:ext cx="8249707" cy="525774"/>
          </a:xfrm>
        </p:spPr>
        <p:txBody>
          <a:bodyPr>
            <a:noAutofit/>
          </a:bodyPr>
          <a:lstStyle/>
          <a:p>
            <a:r>
              <a:rPr lang="pl-PL" sz="3200" b="1" dirty="0">
                <a:latin typeface="Bahnschrift" pitchFamily="34" charset="0"/>
              </a:rPr>
              <a:t>Wzmocnienie przeciwdziałania przemocy domowej wobec osób z niepełnosprawnościami</a:t>
            </a:r>
          </a:p>
        </p:txBody>
      </p:sp>
      <p:pic>
        <p:nvPicPr>
          <p:cNvPr id="4" name="Obraz 3"/>
          <p:cNvPicPr>
            <a:picLocks noChangeAspect="1"/>
          </p:cNvPicPr>
          <p:nvPr/>
        </p:nvPicPr>
        <p:blipFill>
          <a:blip r:embed="rId2"/>
          <a:stretch>
            <a:fillRect/>
          </a:stretch>
        </p:blipFill>
        <p:spPr>
          <a:xfrm>
            <a:off x="1610118" y="195151"/>
            <a:ext cx="8381688" cy="1073211"/>
          </a:xfrm>
          <a:prstGeom prst="rect">
            <a:avLst/>
          </a:prstGeom>
        </p:spPr>
      </p:pic>
    </p:spTree>
    <p:extLst>
      <p:ext uri="{BB962C8B-B14F-4D97-AF65-F5344CB8AC3E}">
        <p14:creationId xmlns:p14="http://schemas.microsoft.com/office/powerpoint/2010/main" val="15887241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48682" y="1569726"/>
            <a:ext cx="12730921" cy="525774"/>
          </a:xfrm>
        </p:spPr>
        <p:txBody>
          <a:bodyPr>
            <a:noAutofit/>
          </a:bodyPr>
          <a:lstStyle/>
          <a:p>
            <a:r>
              <a:rPr lang="pl-PL" sz="3200" b="1" dirty="0">
                <a:latin typeface="Bahnschrift" pitchFamily="34" charset="0"/>
              </a:rPr>
              <a:t>Dostosowanie form bezpłatnej pomocy dla osoby doznającej przemocy domowej do potrzeb osób z niepełnosprawnościami</a:t>
            </a:r>
          </a:p>
        </p:txBody>
      </p:sp>
      <p:pic>
        <p:nvPicPr>
          <p:cNvPr id="4" name="Obraz 3"/>
          <p:cNvPicPr>
            <a:picLocks noChangeAspect="1"/>
          </p:cNvPicPr>
          <p:nvPr/>
        </p:nvPicPr>
        <p:blipFill>
          <a:blip r:embed="rId2"/>
          <a:stretch>
            <a:fillRect/>
          </a:stretch>
        </p:blipFill>
        <p:spPr>
          <a:xfrm>
            <a:off x="1610118" y="195151"/>
            <a:ext cx="8381688" cy="1073211"/>
          </a:xfrm>
          <a:prstGeom prst="rect">
            <a:avLst/>
          </a:prstGeom>
        </p:spPr>
      </p:pic>
      <p:sp>
        <p:nvSpPr>
          <p:cNvPr id="14" name="Prostokąt 13"/>
          <p:cNvSpPr/>
          <p:nvPr/>
        </p:nvSpPr>
        <p:spPr>
          <a:xfrm>
            <a:off x="911342" y="2197740"/>
            <a:ext cx="10810875" cy="4778231"/>
          </a:xfrm>
          <a:prstGeom prst="rect">
            <a:avLst/>
          </a:prstGeom>
        </p:spPr>
        <p:txBody>
          <a:bodyPr wrap="square">
            <a:spAutoFit/>
          </a:bodyPr>
          <a:lstStyle/>
          <a:p>
            <a:r>
              <a:rPr lang="pl-PL" b="1" dirty="0">
                <a:solidFill>
                  <a:schemeClr val="accent2">
                    <a:lumMod val="75000"/>
                  </a:schemeClr>
                </a:solidFill>
              </a:rPr>
              <a:t>Formy bezpłatnej pomocy dla osoby doznającej przemocy domowej mają uwzględniać stopień i rodzaj niepełnosprawności </a:t>
            </a:r>
            <a:r>
              <a:rPr lang="pl-PL" dirty="0"/>
              <a:t>osoby doznającej przemocy domowej i wynikające z tej niepełnosprawności </a:t>
            </a:r>
            <a:r>
              <a:rPr lang="pl-PL" b="1" dirty="0">
                <a:solidFill>
                  <a:schemeClr val="accent2">
                    <a:lumMod val="75000"/>
                  </a:schemeClr>
                </a:solidFill>
              </a:rPr>
              <a:t>usprawiedliwione potrzeby w zakresie udzielanego wsparcia.</a:t>
            </a:r>
          </a:p>
          <a:p>
            <a:endParaRPr lang="pl-PL" dirty="0"/>
          </a:p>
          <a:p>
            <a:r>
              <a:rPr lang="pl-PL" sz="1650" dirty="0"/>
              <a:t>A zatem </a:t>
            </a:r>
            <a:r>
              <a:rPr lang="pl-PL" sz="1650" b="1" dirty="0">
                <a:solidFill>
                  <a:schemeClr val="accent4">
                    <a:lumMod val="75000"/>
                  </a:schemeClr>
                </a:solidFill>
              </a:rPr>
              <a:t>dostosowane do potrzeb osób z niepełnosprawnościami powinny zostać następujące formy bezpłatnej pomoc przewidziane ustawą:</a:t>
            </a:r>
          </a:p>
          <a:p>
            <a:r>
              <a:rPr lang="pl-PL" sz="1650" i="1" dirty="0"/>
              <a:t>1)  poradnictwo medyczne, psychologiczne, prawne, socjalne, zawodowe i rodzinne;</a:t>
            </a:r>
          </a:p>
          <a:p>
            <a:r>
              <a:rPr lang="pl-PL" sz="1650" i="1" dirty="0"/>
              <a:t>2) interwencja kryzysowa i wsparcie;</a:t>
            </a:r>
          </a:p>
          <a:p>
            <a:r>
              <a:rPr lang="pl-PL" sz="1650" i="1" dirty="0"/>
              <a:t>3) ochrona przed dalszym krzywdzeniem, przez uniemożliwienie osobie stosującej przemoc domową korzystania ze wspólnie zajmowanego mieszkania z osobą doznającą przemocy domowej oraz zakazanie kontaktowania się i zbliżania się do osoby doznającej przemocy domowej; </a:t>
            </a:r>
          </a:p>
          <a:p>
            <a:r>
              <a:rPr lang="pl-PL" sz="1650" i="1" dirty="0"/>
              <a:t>4) zapewnienia osobie doznającej przemocy domowej bezpiecznego schronienia w specjalistycznym ośrodku wsparcia dla osób doznających przemocy domowej; </a:t>
            </a:r>
          </a:p>
          <a:p>
            <a:r>
              <a:rPr lang="pl-PL" sz="1650" i="1" dirty="0"/>
              <a:t>5)  badania lekarskiego w celu ustalenia przyczyn i rodzaju uszkodzeń ciała związanych z użyciem przemocy domowej oraz wydania zaświadczenia lekarskiego w tym przedmiocie; </a:t>
            </a:r>
          </a:p>
          <a:p>
            <a:r>
              <a:rPr lang="pl-PL" sz="1650" i="1" dirty="0"/>
              <a:t>6) zapewnienia osobie doznającej przemocy domowej, która nie ma tytułu prawnego do lokalu zajmowanego wspólnie z osobą stosującą przemoc domową, pomocy w uzyskaniu mieszkania. </a:t>
            </a:r>
          </a:p>
          <a:p>
            <a:endParaRPr lang="pl-PL" dirty="0"/>
          </a:p>
        </p:txBody>
      </p:sp>
    </p:spTree>
    <p:extLst>
      <p:ext uri="{BB962C8B-B14F-4D97-AF65-F5344CB8AC3E}">
        <p14:creationId xmlns:p14="http://schemas.microsoft.com/office/powerpoint/2010/main" val="41100112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48683" y="1976766"/>
            <a:ext cx="12730921" cy="525774"/>
          </a:xfrm>
        </p:spPr>
        <p:txBody>
          <a:bodyPr>
            <a:noAutofit/>
          </a:bodyPr>
          <a:lstStyle/>
          <a:p>
            <a:r>
              <a:rPr lang="pl-PL" sz="3200" b="1" dirty="0">
                <a:latin typeface="Bahnschrift" pitchFamily="34" charset="0"/>
              </a:rPr>
              <a:t>Realizacja zadań w zakresie przeciwdziałania przemocy </a:t>
            </a:r>
            <a:br>
              <a:rPr lang="pl-PL" sz="3200" b="1" dirty="0">
                <a:latin typeface="Bahnschrift" pitchFamily="34" charset="0"/>
              </a:rPr>
            </a:br>
            <a:r>
              <a:rPr lang="pl-PL" sz="3200" b="1" dirty="0">
                <a:latin typeface="Bahnschrift" pitchFamily="34" charset="0"/>
              </a:rPr>
              <a:t>domowej z uwzględnieniem usprawiedliwionych </a:t>
            </a:r>
            <a:br>
              <a:rPr lang="pl-PL" sz="3200" b="1" dirty="0">
                <a:latin typeface="Bahnschrift" pitchFamily="34" charset="0"/>
              </a:rPr>
            </a:br>
            <a:r>
              <a:rPr lang="pl-PL" sz="3200" b="1" dirty="0">
                <a:latin typeface="Bahnschrift" pitchFamily="34" charset="0"/>
              </a:rPr>
              <a:t>potrzeb osób z niepełnosprawnościami</a:t>
            </a:r>
          </a:p>
        </p:txBody>
      </p:sp>
      <p:pic>
        <p:nvPicPr>
          <p:cNvPr id="4" name="Obraz 3"/>
          <p:cNvPicPr>
            <a:picLocks noChangeAspect="1"/>
          </p:cNvPicPr>
          <p:nvPr/>
        </p:nvPicPr>
        <p:blipFill>
          <a:blip r:embed="rId2"/>
          <a:stretch>
            <a:fillRect/>
          </a:stretch>
        </p:blipFill>
        <p:spPr>
          <a:xfrm>
            <a:off x="1610118" y="195151"/>
            <a:ext cx="8381688" cy="1073211"/>
          </a:xfrm>
          <a:prstGeom prst="rect">
            <a:avLst/>
          </a:prstGeom>
        </p:spPr>
      </p:pic>
      <p:sp>
        <p:nvSpPr>
          <p:cNvPr id="14" name="Prostokąt 13"/>
          <p:cNvSpPr/>
          <p:nvPr/>
        </p:nvSpPr>
        <p:spPr>
          <a:xfrm>
            <a:off x="911341" y="2502540"/>
            <a:ext cx="10810875" cy="3416320"/>
          </a:xfrm>
          <a:prstGeom prst="rect">
            <a:avLst/>
          </a:prstGeom>
        </p:spPr>
        <p:txBody>
          <a:bodyPr wrap="square">
            <a:spAutoFit/>
          </a:bodyPr>
          <a:lstStyle/>
          <a:p>
            <a:r>
              <a:rPr lang="pl-PL" dirty="0"/>
              <a:t>Przy realizacji zadań przez </a:t>
            </a:r>
            <a:r>
              <a:rPr lang="pl-PL" b="1" dirty="0">
                <a:solidFill>
                  <a:schemeClr val="accent6">
                    <a:lumMod val="75000"/>
                  </a:schemeClr>
                </a:solidFill>
              </a:rPr>
              <a:t>organy administracji rządowej i jednostki samorządu terytorialnego </a:t>
            </a:r>
            <a:r>
              <a:rPr lang="pl-PL" b="1" dirty="0">
                <a:solidFill>
                  <a:schemeClr val="accent2">
                    <a:lumMod val="75000"/>
                  </a:schemeClr>
                </a:solidFill>
              </a:rPr>
              <a:t>mają być brane pod uwagę w szczególności usprawiedliwione potrzeby osoby doznającej przemocy domowej </a:t>
            </a:r>
            <a:r>
              <a:rPr lang="pl-PL" b="1" dirty="0"/>
              <a:t>wynikającej z rodzaju i stopnia jej niepełnosprawności.</a:t>
            </a:r>
          </a:p>
          <a:p>
            <a:endParaRPr lang="pl-PL" dirty="0"/>
          </a:p>
          <a:p>
            <a:r>
              <a:rPr lang="pl-PL" dirty="0"/>
              <a:t>Do powyższych zadań należy tworzenie gminnych i powiatowych programów przeciwdziałania przemocy domowej, prowadzenie poradnictwa i interwencji w zakresie przeciwdziałania przemocy domowej, pracowanie i realizacja programów służących działaniom profilaktycznym itp. </a:t>
            </a:r>
          </a:p>
          <a:p>
            <a:endParaRPr lang="pl-PL" dirty="0"/>
          </a:p>
          <a:p>
            <a:r>
              <a:rPr lang="pl-PL" dirty="0"/>
              <a:t>W stosunku do </a:t>
            </a:r>
            <a:r>
              <a:rPr lang="pl-PL" b="1" dirty="0"/>
              <a:t>gminnego programu przeciwdziałania przemocy domowej  </a:t>
            </a:r>
            <a:r>
              <a:rPr lang="pl-PL" dirty="0"/>
              <a:t>przewidziano dodatkowo:</a:t>
            </a:r>
          </a:p>
          <a:p>
            <a:r>
              <a:rPr lang="pl-PL" i="1" dirty="0"/>
              <a:t>„</a:t>
            </a:r>
            <a:r>
              <a:rPr lang="pl-PL" b="1" i="1" dirty="0">
                <a:solidFill>
                  <a:schemeClr val="accent4">
                    <a:lumMod val="75000"/>
                  </a:schemeClr>
                </a:solidFill>
              </a:rPr>
              <a:t>opracowanie i realizacja gminnego programu przeciwdziałania przemocy domowej oraz ochrony osób doznających przemocy domowej, uwzględniającego w szczególności usprawiedliwione potrzeby wynikające z rodzaju i stopnia niepełnosprawności osoby doznającej przemocy domowej</a:t>
            </a:r>
            <a:r>
              <a:rPr lang="pl-PL" i="1" dirty="0"/>
              <a:t>”.</a:t>
            </a:r>
          </a:p>
        </p:txBody>
      </p:sp>
    </p:spTree>
    <p:extLst>
      <p:ext uri="{BB962C8B-B14F-4D97-AF65-F5344CB8AC3E}">
        <p14:creationId xmlns:p14="http://schemas.microsoft.com/office/powerpoint/2010/main" val="354928753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0" y="2348241"/>
            <a:ext cx="12730921" cy="525774"/>
          </a:xfrm>
        </p:spPr>
        <p:txBody>
          <a:bodyPr>
            <a:noAutofit/>
          </a:bodyPr>
          <a:lstStyle/>
          <a:p>
            <a:r>
              <a:rPr lang="pl-PL" sz="3200" b="1" dirty="0">
                <a:latin typeface="Bahnschrift" pitchFamily="34" charset="0"/>
              </a:rPr>
              <a:t>Opracowanie indywidualnego planu pomocy osoby z doznającej przemocy domowej z uwzględnieniem potrzeb osób z niepełnosprawnościami</a:t>
            </a:r>
          </a:p>
        </p:txBody>
      </p:sp>
      <p:pic>
        <p:nvPicPr>
          <p:cNvPr id="4" name="Obraz 3"/>
          <p:cNvPicPr>
            <a:picLocks noChangeAspect="1"/>
          </p:cNvPicPr>
          <p:nvPr/>
        </p:nvPicPr>
        <p:blipFill>
          <a:blip r:embed="rId2"/>
          <a:stretch>
            <a:fillRect/>
          </a:stretch>
        </p:blipFill>
        <p:spPr>
          <a:xfrm>
            <a:off x="1610118" y="195151"/>
            <a:ext cx="8381688" cy="1073211"/>
          </a:xfrm>
          <a:prstGeom prst="rect">
            <a:avLst/>
          </a:prstGeom>
        </p:spPr>
      </p:pic>
      <p:sp>
        <p:nvSpPr>
          <p:cNvPr id="14" name="Prostokąt 13"/>
          <p:cNvSpPr/>
          <p:nvPr/>
        </p:nvSpPr>
        <p:spPr>
          <a:xfrm>
            <a:off x="911341" y="2874015"/>
            <a:ext cx="10810875" cy="2031325"/>
          </a:xfrm>
          <a:prstGeom prst="rect">
            <a:avLst/>
          </a:prstGeom>
        </p:spPr>
        <p:txBody>
          <a:bodyPr wrap="square">
            <a:spAutoFit/>
          </a:bodyPr>
          <a:lstStyle/>
          <a:p>
            <a:endParaRPr lang="pl-PL" dirty="0"/>
          </a:p>
          <a:p>
            <a:r>
              <a:rPr lang="pl-PL" b="1" dirty="0"/>
              <a:t>Do zadań pracownika socjalnego </a:t>
            </a:r>
            <a:r>
              <a:rPr lang="pl-PL" dirty="0"/>
              <a:t>powołanego do grupy diagnostyczno-pomocowej należy w szczególności praca z osobą doznającą przemocy domowej i </a:t>
            </a:r>
            <a:r>
              <a:rPr lang="pl-PL" b="1" dirty="0">
                <a:solidFill>
                  <a:schemeClr val="accent2">
                    <a:lumMod val="75000"/>
                  </a:schemeClr>
                </a:solidFill>
              </a:rPr>
              <a:t>opracowanie indywidualnego planu pomocy, zgodnie z jej uzasadnionymi potrzebami.</a:t>
            </a:r>
          </a:p>
          <a:p>
            <a:endParaRPr lang="pl-PL" dirty="0"/>
          </a:p>
          <a:p>
            <a:r>
              <a:rPr lang="pl-PL" dirty="0"/>
              <a:t>Plan pomocy </a:t>
            </a:r>
            <a:r>
              <a:rPr lang="pl-PL" b="1" dirty="0">
                <a:solidFill>
                  <a:schemeClr val="accent4">
                    <a:lumMod val="75000"/>
                  </a:schemeClr>
                </a:solidFill>
              </a:rPr>
              <a:t>ma uwzględniać w szczególności usprawiedliwione potrzeby wynikające z rodzaju i stopnia niepełnosprawności osoby doznającej przemocy domowej.</a:t>
            </a:r>
            <a:endParaRPr lang="pl-PL" b="1" i="1" dirty="0">
              <a:solidFill>
                <a:schemeClr val="accent4">
                  <a:lumMod val="75000"/>
                </a:schemeClr>
              </a:solidFill>
            </a:endParaRPr>
          </a:p>
        </p:txBody>
      </p:sp>
    </p:spTree>
    <p:extLst>
      <p:ext uri="{BB962C8B-B14F-4D97-AF65-F5344CB8AC3E}">
        <p14:creationId xmlns:p14="http://schemas.microsoft.com/office/powerpoint/2010/main" val="324386807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0" y="2306328"/>
            <a:ext cx="12730921" cy="525774"/>
          </a:xfrm>
        </p:spPr>
        <p:txBody>
          <a:bodyPr>
            <a:noAutofit/>
          </a:bodyPr>
          <a:lstStyle/>
          <a:p>
            <a:r>
              <a:rPr lang="pl-PL" sz="3200" b="1" dirty="0">
                <a:latin typeface="Bahnschrift" pitchFamily="34" charset="0"/>
              </a:rPr>
              <a:t>Utworzenie podstawy prawnej do przetwarzania danych </a:t>
            </a:r>
            <a:br>
              <a:rPr lang="pl-PL" sz="3200" b="1" dirty="0">
                <a:latin typeface="Bahnschrift" pitchFamily="34" charset="0"/>
              </a:rPr>
            </a:br>
            <a:r>
              <a:rPr lang="pl-PL" sz="3200" b="1" dirty="0">
                <a:latin typeface="Bahnschrift" pitchFamily="34" charset="0"/>
              </a:rPr>
              <a:t>o niepełnosprawności przez podmioty zajmujące się </a:t>
            </a:r>
            <a:br>
              <a:rPr lang="pl-PL" sz="3200" b="1" dirty="0">
                <a:latin typeface="Bahnschrift" pitchFamily="34" charset="0"/>
              </a:rPr>
            </a:br>
            <a:r>
              <a:rPr lang="pl-PL" sz="3200" b="1" dirty="0">
                <a:latin typeface="Bahnschrift" pitchFamily="34" charset="0"/>
              </a:rPr>
              <a:t>przeciwdziałaniem przemocy domowej</a:t>
            </a:r>
          </a:p>
        </p:txBody>
      </p:sp>
      <p:pic>
        <p:nvPicPr>
          <p:cNvPr id="4" name="Obraz 3"/>
          <p:cNvPicPr>
            <a:picLocks noChangeAspect="1"/>
          </p:cNvPicPr>
          <p:nvPr/>
        </p:nvPicPr>
        <p:blipFill>
          <a:blip r:embed="rId2"/>
          <a:stretch>
            <a:fillRect/>
          </a:stretch>
        </p:blipFill>
        <p:spPr>
          <a:xfrm>
            <a:off x="1610118" y="195151"/>
            <a:ext cx="8381688" cy="1073211"/>
          </a:xfrm>
          <a:prstGeom prst="rect">
            <a:avLst/>
          </a:prstGeom>
        </p:spPr>
      </p:pic>
      <p:sp>
        <p:nvSpPr>
          <p:cNvPr id="14" name="Prostokąt 13"/>
          <p:cNvSpPr/>
          <p:nvPr/>
        </p:nvSpPr>
        <p:spPr>
          <a:xfrm>
            <a:off x="911342" y="2927355"/>
            <a:ext cx="10810875" cy="2308324"/>
          </a:xfrm>
          <a:prstGeom prst="rect">
            <a:avLst/>
          </a:prstGeom>
        </p:spPr>
        <p:txBody>
          <a:bodyPr wrap="square">
            <a:spAutoFit/>
          </a:bodyPr>
          <a:lstStyle/>
          <a:p>
            <a:endParaRPr lang="pl-PL" dirty="0"/>
          </a:p>
          <a:p>
            <a:r>
              <a:rPr lang="pl-PL" dirty="0"/>
              <a:t>Członkowie zespołu interdyscyplinarnego oraz grup diagnostyczno-pomocowych </a:t>
            </a:r>
            <a:r>
              <a:rPr lang="pl-PL" b="1" dirty="0">
                <a:solidFill>
                  <a:schemeClr val="accent2">
                    <a:lumMod val="75000"/>
                  </a:schemeClr>
                </a:solidFill>
              </a:rPr>
              <a:t>w zakresie niezbędnym do realizacji swoich zadań w zakresie przeciwdziałania przemocy domowej przetwarzają dane osób doznających przemocy domowej</a:t>
            </a:r>
            <a:r>
              <a:rPr lang="pl-PL" dirty="0"/>
              <a:t>, w tym m.in. informacje o stanie zdrowia (art. 9c ustawy).</a:t>
            </a:r>
          </a:p>
          <a:p>
            <a:endParaRPr lang="pl-PL" dirty="0"/>
          </a:p>
          <a:p>
            <a:r>
              <a:rPr lang="pl-PL" dirty="0"/>
              <a:t>Biorąc pod uwagę proponowane zmiany i niepomijanie czynnika niepełnosprawności, to w tym przypadku obok podstawy prawnej do przetwarzania danych o stanie zdrowia </a:t>
            </a:r>
            <a:r>
              <a:rPr lang="pl-PL" b="1" dirty="0">
                <a:solidFill>
                  <a:schemeClr val="accent4">
                    <a:lumMod val="75000"/>
                  </a:schemeClr>
                </a:solidFill>
              </a:rPr>
              <a:t>należało stworzyć podstawę prawną do przetwarzania danych o niepełnosprawności.</a:t>
            </a:r>
          </a:p>
        </p:txBody>
      </p:sp>
    </p:spTree>
    <p:extLst>
      <p:ext uri="{BB962C8B-B14F-4D97-AF65-F5344CB8AC3E}">
        <p14:creationId xmlns:p14="http://schemas.microsoft.com/office/powerpoint/2010/main" val="311733406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0" y="2125353"/>
            <a:ext cx="12730921" cy="525774"/>
          </a:xfrm>
        </p:spPr>
        <p:txBody>
          <a:bodyPr>
            <a:noAutofit/>
          </a:bodyPr>
          <a:lstStyle/>
          <a:p>
            <a:r>
              <a:rPr lang="pl-PL" sz="3200" b="1" dirty="0">
                <a:latin typeface="Bahnschrift" pitchFamily="34" charset="0"/>
              </a:rPr>
              <a:t>Uwzględnianie niepełnosprawności w </a:t>
            </a:r>
            <a:br>
              <a:rPr lang="pl-PL" sz="3200" b="1" dirty="0">
                <a:latin typeface="Bahnschrift" pitchFamily="34" charset="0"/>
              </a:rPr>
            </a:br>
            <a:r>
              <a:rPr lang="pl-PL" sz="3200" b="1" dirty="0">
                <a:latin typeface="Bahnschrift" pitchFamily="34" charset="0"/>
              </a:rPr>
              <a:t>Rządowym Programie Przeciwdziałania Przemocy Domowej</a:t>
            </a:r>
          </a:p>
        </p:txBody>
      </p:sp>
      <p:pic>
        <p:nvPicPr>
          <p:cNvPr id="4" name="Obraz 3"/>
          <p:cNvPicPr>
            <a:picLocks noChangeAspect="1"/>
          </p:cNvPicPr>
          <p:nvPr/>
        </p:nvPicPr>
        <p:blipFill>
          <a:blip r:embed="rId2"/>
          <a:stretch>
            <a:fillRect/>
          </a:stretch>
        </p:blipFill>
        <p:spPr>
          <a:xfrm>
            <a:off x="1610118" y="195151"/>
            <a:ext cx="8381688" cy="1073211"/>
          </a:xfrm>
          <a:prstGeom prst="rect">
            <a:avLst/>
          </a:prstGeom>
        </p:spPr>
      </p:pic>
      <p:sp>
        <p:nvSpPr>
          <p:cNvPr id="14" name="Prostokąt 13"/>
          <p:cNvSpPr/>
          <p:nvPr/>
        </p:nvSpPr>
        <p:spPr>
          <a:xfrm>
            <a:off x="911342" y="2479680"/>
            <a:ext cx="10810875" cy="2308324"/>
          </a:xfrm>
          <a:prstGeom prst="rect">
            <a:avLst/>
          </a:prstGeom>
        </p:spPr>
        <p:txBody>
          <a:bodyPr wrap="square">
            <a:spAutoFit/>
          </a:bodyPr>
          <a:lstStyle/>
          <a:p>
            <a:endParaRPr lang="pl-PL" dirty="0"/>
          </a:p>
          <a:p>
            <a:endParaRPr lang="pl-PL" dirty="0"/>
          </a:p>
          <a:p>
            <a:r>
              <a:rPr lang="pl-PL" dirty="0"/>
              <a:t>W celu tworzenia warunków skutecznego przeciwdziałania przemocy domowej </a:t>
            </a:r>
            <a:r>
              <a:rPr lang="pl-PL" b="1" dirty="0">
                <a:solidFill>
                  <a:schemeClr val="accent6">
                    <a:lumMod val="75000"/>
                  </a:schemeClr>
                </a:solidFill>
              </a:rPr>
              <a:t>Rada Ministrów </a:t>
            </a:r>
            <a:r>
              <a:rPr lang="pl-PL" dirty="0"/>
              <a:t>przyjmuje </a:t>
            </a:r>
            <a:r>
              <a:rPr lang="pl-PL" b="1" dirty="0">
                <a:solidFill>
                  <a:schemeClr val="accent2">
                    <a:lumMod val="75000"/>
                  </a:schemeClr>
                </a:solidFill>
              </a:rPr>
              <a:t>Rządowy Program Przeciwdziałania Przemocy Domowej</a:t>
            </a:r>
            <a:r>
              <a:rPr lang="pl-PL" dirty="0"/>
              <a:t>, ma określać szczegółowe działania w określonych sferach. Do już istniejących obszarów dodano:</a:t>
            </a:r>
          </a:p>
          <a:p>
            <a:endParaRPr lang="pl-PL" dirty="0"/>
          </a:p>
          <a:p>
            <a:r>
              <a:rPr lang="pl-PL" i="1" dirty="0"/>
              <a:t>„1a</a:t>
            </a:r>
            <a:r>
              <a:rPr lang="pl-PL" i="1" dirty="0">
                <a:solidFill>
                  <a:schemeClr val="accent4">
                    <a:lumMod val="75000"/>
                  </a:schemeClr>
                </a:solidFill>
              </a:rPr>
              <a:t>) uwzględniania w zakresie udzielanego wsparcia usprawiedliwionych potrzeb osób doznających przemocy domowej wynikających z rodzaju i stopnia niepełnosprawności</a:t>
            </a:r>
            <a:r>
              <a:rPr lang="pl-PL" i="1" dirty="0"/>
              <a:t>;”.</a:t>
            </a:r>
          </a:p>
        </p:txBody>
      </p:sp>
    </p:spTree>
    <p:extLst>
      <p:ext uri="{BB962C8B-B14F-4D97-AF65-F5344CB8AC3E}">
        <p14:creationId xmlns:p14="http://schemas.microsoft.com/office/powerpoint/2010/main" val="1058371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590877" y="1231799"/>
            <a:ext cx="10806544" cy="2387600"/>
          </a:xfrm>
        </p:spPr>
        <p:txBody>
          <a:bodyPr>
            <a:normAutofit/>
          </a:bodyPr>
          <a:lstStyle/>
          <a:p>
            <a:r>
              <a:rPr lang="pl-PL" dirty="0">
                <a:latin typeface="+mn-lt"/>
              </a:rPr>
              <a:t>DZIĘKUJĘ ZA UWAGĘ</a:t>
            </a:r>
          </a:p>
        </p:txBody>
      </p:sp>
      <p:pic>
        <p:nvPicPr>
          <p:cNvPr id="4" name="Obraz 3"/>
          <p:cNvPicPr>
            <a:picLocks noChangeAspect="1"/>
          </p:cNvPicPr>
          <p:nvPr/>
        </p:nvPicPr>
        <p:blipFill>
          <a:blip r:embed="rId2"/>
          <a:stretch>
            <a:fillRect/>
          </a:stretch>
        </p:blipFill>
        <p:spPr>
          <a:xfrm>
            <a:off x="1610118" y="195151"/>
            <a:ext cx="8381688" cy="1073211"/>
          </a:xfrm>
          <a:prstGeom prst="rect">
            <a:avLst/>
          </a:prstGeom>
        </p:spPr>
      </p:pic>
      <p:grpSp>
        <p:nvGrpSpPr>
          <p:cNvPr id="11" name="Grupa 10"/>
          <p:cNvGrpSpPr/>
          <p:nvPr/>
        </p:nvGrpSpPr>
        <p:grpSpPr>
          <a:xfrm>
            <a:off x="3215390" y="5414517"/>
            <a:ext cx="5079741" cy="1236005"/>
            <a:chOff x="3215390" y="5414517"/>
            <a:chExt cx="5079741" cy="1236005"/>
          </a:xfrm>
        </p:grpSpPr>
        <p:pic>
          <p:nvPicPr>
            <p:cNvPr id="10" name="Obraz 9"/>
            <p:cNvPicPr>
              <a:picLocks noChangeAspect="1"/>
            </p:cNvPicPr>
            <p:nvPr/>
          </p:nvPicPr>
          <p:blipFill>
            <a:blip r:embed="rId3"/>
            <a:stretch>
              <a:fillRect/>
            </a:stretch>
          </p:blipFill>
          <p:spPr>
            <a:xfrm>
              <a:off x="7447714" y="6092487"/>
              <a:ext cx="847417" cy="487722"/>
            </a:xfrm>
            <a:prstGeom prst="rect">
              <a:avLst/>
            </a:prstGeom>
          </p:spPr>
        </p:pic>
        <p:pic>
          <p:nvPicPr>
            <p:cNvPr id="5" name="Obraz 4"/>
            <p:cNvPicPr>
              <a:picLocks noChangeAspect="1"/>
            </p:cNvPicPr>
            <p:nvPr/>
          </p:nvPicPr>
          <p:blipFill>
            <a:blip r:embed="rId4"/>
            <a:stretch>
              <a:fillRect/>
            </a:stretch>
          </p:blipFill>
          <p:spPr>
            <a:xfrm>
              <a:off x="3215390" y="5551689"/>
              <a:ext cx="1298561" cy="280440"/>
            </a:xfrm>
            <a:prstGeom prst="rect">
              <a:avLst/>
            </a:prstGeom>
          </p:spPr>
        </p:pic>
        <p:pic>
          <p:nvPicPr>
            <p:cNvPr id="6" name="Obraz 5"/>
            <p:cNvPicPr>
              <a:picLocks noChangeAspect="1"/>
            </p:cNvPicPr>
            <p:nvPr/>
          </p:nvPicPr>
          <p:blipFill>
            <a:blip r:embed="rId5"/>
            <a:stretch>
              <a:fillRect/>
            </a:stretch>
          </p:blipFill>
          <p:spPr>
            <a:xfrm>
              <a:off x="5160391" y="5414517"/>
              <a:ext cx="1298561" cy="554784"/>
            </a:xfrm>
            <a:prstGeom prst="rect">
              <a:avLst/>
            </a:prstGeom>
          </p:spPr>
        </p:pic>
        <p:pic>
          <p:nvPicPr>
            <p:cNvPr id="7" name="Obraz 6"/>
            <p:cNvPicPr>
              <a:picLocks noChangeAspect="1"/>
            </p:cNvPicPr>
            <p:nvPr/>
          </p:nvPicPr>
          <p:blipFill>
            <a:blip r:embed="rId6"/>
            <a:stretch>
              <a:fillRect/>
            </a:stretch>
          </p:blipFill>
          <p:spPr>
            <a:xfrm>
              <a:off x="7447714" y="5441951"/>
              <a:ext cx="640135" cy="390178"/>
            </a:xfrm>
            <a:prstGeom prst="rect">
              <a:avLst/>
            </a:prstGeom>
          </p:spPr>
        </p:pic>
        <p:pic>
          <p:nvPicPr>
            <p:cNvPr id="8" name="Obraz 7"/>
            <p:cNvPicPr>
              <a:picLocks noChangeAspect="1"/>
            </p:cNvPicPr>
            <p:nvPr/>
          </p:nvPicPr>
          <p:blipFill>
            <a:blip r:embed="rId7"/>
            <a:stretch>
              <a:fillRect/>
            </a:stretch>
          </p:blipFill>
          <p:spPr>
            <a:xfrm>
              <a:off x="3215390" y="6126018"/>
              <a:ext cx="1024217" cy="420660"/>
            </a:xfrm>
            <a:prstGeom prst="rect">
              <a:avLst/>
            </a:prstGeom>
          </p:spPr>
        </p:pic>
        <p:pic>
          <p:nvPicPr>
            <p:cNvPr id="9" name="Obraz 8"/>
            <p:cNvPicPr>
              <a:picLocks noChangeAspect="1"/>
            </p:cNvPicPr>
            <p:nvPr/>
          </p:nvPicPr>
          <p:blipFill>
            <a:blip r:embed="rId8"/>
            <a:stretch>
              <a:fillRect/>
            </a:stretch>
          </p:blipFill>
          <p:spPr>
            <a:xfrm>
              <a:off x="5524231" y="6126221"/>
              <a:ext cx="792549" cy="524301"/>
            </a:xfrm>
            <a:prstGeom prst="rect">
              <a:avLst/>
            </a:prstGeom>
          </p:spPr>
        </p:pic>
      </p:grpSp>
    </p:spTree>
    <p:extLst>
      <p:ext uri="{BB962C8B-B14F-4D97-AF65-F5344CB8AC3E}">
        <p14:creationId xmlns:p14="http://schemas.microsoft.com/office/powerpoint/2010/main" val="36886002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48683" y="1655451"/>
            <a:ext cx="12730921" cy="525774"/>
          </a:xfrm>
        </p:spPr>
        <p:txBody>
          <a:bodyPr>
            <a:noAutofit/>
          </a:bodyPr>
          <a:lstStyle/>
          <a:p>
            <a:r>
              <a:rPr lang="pl-PL" sz="3200" b="1" dirty="0">
                <a:latin typeface="Bahnschrift" pitchFamily="34" charset="0"/>
              </a:rPr>
              <a:t>Kontrola realizacji prawa do niezależnego życia </a:t>
            </a:r>
            <a:br>
              <a:rPr lang="pl-PL" sz="3200" b="1" dirty="0">
                <a:latin typeface="Bahnschrift" pitchFamily="34" charset="0"/>
              </a:rPr>
            </a:br>
            <a:r>
              <a:rPr lang="pl-PL" sz="3200" b="1" dirty="0">
                <a:latin typeface="Bahnschrift" pitchFamily="34" charset="0"/>
              </a:rPr>
              <a:t>i włączenia w społeczność lokalną</a:t>
            </a:r>
          </a:p>
        </p:txBody>
      </p:sp>
      <p:pic>
        <p:nvPicPr>
          <p:cNvPr id="4" name="Obraz 3"/>
          <p:cNvPicPr>
            <a:picLocks noChangeAspect="1"/>
          </p:cNvPicPr>
          <p:nvPr/>
        </p:nvPicPr>
        <p:blipFill>
          <a:blip r:embed="rId2"/>
          <a:stretch>
            <a:fillRect/>
          </a:stretch>
        </p:blipFill>
        <p:spPr>
          <a:xfrm>
            <a:off x="1610118" y="195151"/>
            <a:ext cx="8381688" cy="1073211"/>
          </a:xfrm>
          <a:prstGeom prst="rect">
            <a:avLst/>
          </a:prstGeom>
        </p:spPr>
      </p:pic>
      <p:sp>
        <p:nvSpPr>
          <p:cNvPr id="14" name="Prostokąt 13"/>
          <p:cNvSpPr/>
          <p:nvPr/>
        </p:nvSpPr>
        <p:spPr>
          <a:xfrm>
            <a:off x="911341" y="2321566"/>
            <a:ext cx="10810875" cy="3693319"/>
          </a:xfrm>
          <a:prstGeom prst="rect">
            <a:avLst/>
          </a:prstGeom>
        </p:spPr>
        <p:txBody>
          <a:bodyPr wrap="square">
            <a:spAutoFit/>
          </a:bodyPr>
          <a:lstStyle/>
          <a:p>
            <a:r>
              <a:rPr lang="pl-PL" b="1" dirty="0">
                <a:solidFill>
                  <a:schemeClr val="accent6">
                    <a:lumMod val="75000"/>
                  </a:schemeClr>
                </a:solidFill>
              </a:rPr>
              <a:t>Prezes Urzędu do spraw Osób z Niepełnosprawnościami </a:t>
            </a:r>
            <a:r>
              <a:rPr lang="pl-PL" b="1" dirty="0">
                <a:solidFill>
                  <a:schemeClr val="accent4">
                    <a:lumMod val="75000"/>
                  </a:schemeClr>
                </a:solidFill>
              </a:rPr>
              <a:t>kontroluje podmioty udzielające osobom z niepełnosprawnościami </a:t>
            </a:r>
            <a:r>
              <a:rPr lang="pl-PL" dirty="0"/>
              <a:t>wsparcia finansowanego w całości lub w części ze środków PFRON </a:t>
            </a:r>
            <a:r>
              <a:rPr lang="pl-PL" b="1" dirty="0">
                <a:solidFill>
                  <a:schemeClr val="accent3">
                    <a:lumMod val="75000"/>
                  </a:schemeClr>
                </a:solidFill>
              </a:rPr>
              <a:t>w zakresie zapewniania realizacji prawa do niezależnego życia</a:t>
            </a:r>
            <a:r>
              <a:rPr lang="pl-PL" dirty="0"/>
              <a:t>.</a:t>
            </a:r>
          </a:p>
          <a:p>
            <a:endParaRPr lang="pl-PL" dirty="0"/>
          </a:p>
          <a:p>
            <a:r>
              <a:rPr lang="pl-PL" dirty="0"/>
              <a:t>W przypadku stwierdzenia, w wyniku kontroli naruszenia obowiązków w zakresie realizacji prawa do niezależnego życia, </a:t>
            </a:r>
            <a:r>
              <a:rPr lang="pl-PL" b="1" dirty="0"/>
              <a:t>Prezes Urzędu do spraw Osób z Niepełnosprawnościami podejmuje działania, o których mowa w art. 51 ust. 3a ustawy z dnia 27 sierpnia 1997 r. o rehabilitacji zawodowej i społecznej </a:t>
            </a:r>
            <a:r>
              <a:rPr lang="pl-PL" dirty="0"/>
              <a:t>oraz zatrudnianiu osób niepełnosprawnych. </a:t>
            </a:r>
          </a:p>
          <a:p>
            <a:endParaRPr lang="pl-PL" dirty="0"/>
          </a:p>
          <a:p>
            <a:r>
              <a:rPr lang="pl-PL" dirty="0"/>
              <a:t>Prezes Urzędu do spraw Osób z Niepełnosprawnościami może zwrócić się z wnioskiem o przeprowadzenie, na zasadach określonych w odrębnych przepisach, kontroli w zakresie zapewniania realizacji prawa do niezależnego życia do podmiotu udzielającego wsparcia osobom z niepełnosprawnościami finansowanego w całości lub w części ze środków publicznych.</a:t>
            </a:r>
          </a:p>
        </p:txBody>
      </p:sp>
    </p:spTree>
    <p:extLst>
      <p:ext uri="{BB962C8B-B14F-4D97-AF65-F5344CB8AC3E}">
        <p14:creationId xmlns:p14="http://schemas.microsoft.com/office/powerpoint/2010/main" val="41090839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239183" y="1268362"/>
            <a:ext cx="12730921" cy="525774"/>
          </a:xfrm>
        </p:spPr>
        <p:txBody>
          <a:bodyPr>
            <a:noAutofit/>
          </a:bodyPr>
          <a:lstStyle/>
          <a:p>
            <a:r>
              <a:rPr lang="pl-PL" sz="3200" b="1" dirty="0">
                <a:latin typeface="Bahnschrift" pitchFamily="34" charset="0"/>
              </a:rPr>
              <a:t>Organizacja domu pomocy społecznej</a:t>
            </a:r>
          </a:p>
        </p:txBody>
      </p:sp>
      <p:pic>
        <p:nvPicPr>
          <p:cNvPr id="4" name="Obraz 3"/>
          <p:cNvPicPr>
            <a:picLocks noChangeAspect="1"/>
          </p:cNvPicPr>
          <p:nvPr/>
        </p:nvPicPr>
        <p:blipFill>
          <a:blip r:embed="rId2"/>
          <a:stretch>
            <a:fillRect/>
          </a:stretch>
        </p:blipFill>
        <p:spPr>
          <a:xfrm>
            <a:off x="1610118" y="195151"/>
            <a:ext cx="8381688" cy="1073211"/>
          </a:xfrm>
          <a:prstGeom prst="rect">
            <a:avLst/>
          </a:prstGeom>
        </p:spPr>
      </p:pic>
      <p:sp>
        <p:nvSpPr>
          <p:cNvPr id="14" name="Prostokąt 13"/>
          <p:cNvSpPr/>
          <p:nvPr/>
        </p:nvSpPr>
        <p:spPr>
          <a:xfrm>
            <a:off x="911341" y="2054866"/>
            <a:ext cx="10810875" cy="5355312"/>
          </a:xfrm>
          <a:prstGeom prst="rect">
            <a:avLst/>
          </a:prstGeom>
        </p:spPr>
        <p:txBody>
          <a:bodyPr wrap="square">
            <a:spAutoFit/>
          </a:bodyPr>
          <a:lstStyle/>
          <a:p>
            <a:r>
              <a:rPr lang="pl-PL" dirty="0"/>
              <a:t>W art. 55 ust. 2 ustawy o pomocy społecznej obok wartość takich jak wolność, intymność, godność, poczucie bezpieczeństwa, które w szczególności uwzględnia się przy organizacji domu pomocy społecznej oraz zakresie i poziomie usług świadczonych przez ten dom </a:t>
            </a:r>
            <a:r>
              <a:rPr lang="pl-PL" b="1" dirty="0">
                <a:solidFill>
                  <a:schemeClr val="accent2">
                    <a:lumMod val="75000"/>
                  </a:schemeClr>
                </a:solidFill>
              </a:rPr>
              <a:t>dodano możliwości prowadzenia niezależnego życia. Aspekt ten był dotychczas znacząco zaniedbany .</a:t>
            </a:r>
          </a:p>
          <a:p>
            <a:endParaRPr lang="pl-PL" b="1" dirty="0">
              <a:solidFill>
                <a:schemeClr val="accent2">
                  <a:lumMod val="75000"/>
                </a:schemeClr>
              </a:solidFill>
            </a:endParaRPr>
          </a:p>
          <a:p>
            <a:r>
              <a:rPr lang="pl-PL" dirty="0"/>
              <a:t>Nadto, </a:t>
            </a:r>
            <a:r>
              <a:rPr lang="pl-PL" b="1" dirty="0">
                <a:solidFill>
                  <a:schemeClr val="accent4">
                    <a:lumMod val="75000"/>
                  </a:schemeClr>
                </a:solidFill>
              </a:rPr>
              <a:t>usunięto odwołanie do pojęcia „stopień fizycznej i psychicznej sprawności”</a:t>
            </a:r>
            <a:r>
              <a:rPr lang="pl-PL" dirty="0"/>
              <a:t>, a w jego miejsce wprowadzono odwołanie do prawa do niezależnego życia. </a:t>
            </a:r>
            <a:endParaRPr lang="pl-PL" b="1" dirty="0">
              <a:solidFill>
                <a:schemeClr val="accent2">
                  <a:lumMod val="75000"/>
                </a:schemeClr>
              </a:solidFill>
            </a:endParaRPr>
          </a:p>
          <a:p>
            <a:endParaRPr lang="pl-PL" dirty="0"/>
          </a:p>
          <a:p>
            <a:r>
              <a:rPr lang="pl-PL" dirty="0"/>
              <a:t>Aktualne brzmienie art. 55 ust. 2 ustawy o pomocy społecznej:</a:t>
            </a:r>
          </a:p>
          <a:p>
            <a:r>
              <a:rPr lang="pl-PL" i="1" dirty="0"/>
              <a:t>„2. Organizacja domu pomocy społecznej, zakres i poziom usług świadczonych przez dom uwzględnia w szczególności wolność, intymność, godność i poczucie bezpieczeństwa mieszkańców domu oraz stopień ich fizycznej i psychicznej sprawności”.</a:t>
            </a:r>
          </a:p>
          <a:p>
            <a:endParaRPr lang="pl-PL" dirty="0"/>
          </a:p>
          <a:p>
            <a:r>
              <a:rPr lang="pl-PL" u="sng" dirty="0"/>
              <a:t>Proponowane brzmienie: „2. Organizacja domu pomocy społecznej, zakres i poziom usług świadczonych przez dom uwzględnia w szczególności wolność, intymność, godność, poczucie bezpieczeństwa i możliwości prowadzenia niezależnego życia przez mieszkańców domu.”,</a:t>
            </a:r>
          </a:p>
          <a:p>
            <a:endParaRPr lang="pl-PL" i="1" dirty="0"/>
          </a:p>
          <a:p>
            <a:endParaRPr lang="pl-PL" dirty="0"/>
          </a:p>
          <a:p>
            <a:endParaRPr lang="pl-PL" dirty="0"/>
          </a:p>
        </p:txBody>
      </p:sp>
    </p:spTree>
    <p:extLst>
      <p:ext uri="{BB962C8B-B14F-4D97-AF65-F5344CB8AC3E}">
        <p14:creationId xmlns:p14="http://schemas.microsoft.com/office/powerpoint/2010/main" val="38647615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48683" y="1655451"/>
            <a:ext cx="12730921" cy="525774"/>
          </a:xfrm>
        </p:spPr>
        <p:txBody>
          <a:bodyPr>
            <a:noAutofit/>
          </a:bodyPr>
          <a:lstStyle/>
          <a:p>
            <a:r>
              <a:rPr lang="pl-PL" sz="3200" b="1" dirty="0">
                <a:latin typeface="Bahnschrift" pitchFamily="34" charset="0"/>
              </a:rPr>
              <a:t>Rejestr pisemnych ograniczeń możliwości </a:t>
            </a:r>
            <a:br>
              <a:rPr lang="pl-PL" sz="3200" b="1" dirty="0">
                <a:latin typeface="Bahnschrift" pitchFamily="34" charset="0"/>
              </a:rPr>
            </a:br>
            <a:r>
              <a:rPr lang="pl-PL" sz="3200" b="1" dirty="0">
                <a:latin typeface="Bahnschrift" pitchFamily="34" charset="0"/>
              </a:rPr>
              <a:t>samodzielnego opuszczania DPS </a:t>
            </a:r>
          </a:p>
        </p:txBody>
      </p:sp>
      <p:pic>
        <p:nvPicPr>
          <p:cNvPr id="4" name="Obraz 3"/>
          <p:cNvPicPr>
            <a:picLocks noChangeAspect="1"/>
          </p:cNvPicPr>
          <p:nvPr/>
        </p:nvPicPr>
        <p:blipFill>
          <a:blip r:embed="rId2"/>
          <a:stretch>
            <a:fillRect/>
          </a:stretch>
        </p:blipFill>
        <p:spPr>
          <a:xfrm>
            <a:off x="1610118" y="195151"/>
            <a:ext cx="8381688" cy="1073211"/>
          </a:xfrm>
          <a:prstGeom prst="rect">
            <a:avLst/>
          </a:prstGeom>
        </p:spPr>
      </p:pic>
      <p:sp>
        <p:nvSpPr>
          <p:cNvPr id="14" name="Prostokąt 13"/>
          <p:cNvSpPr/>
          <p:nvPr/>
        </p:nvSpPr>
        <p:spPr>
          <a:xfrm>
            <a:off x="911341" y="2321566"/>
            <a:ext cx="10810875" cy="4247317"/>
          </a:xfrm>
          <a:prstGeom prst="rect">
            <a:avLst/>
          </a:prstGeom>
        </p:spPr>
        <p:txBody>
          <a:bodyPr wrap="square">
            <a:spAutoFit/>
          </a:bodyPr>
          <a:lstStyle/>
          <a:p>
            <a:endParaRPr lang="pl-PL" dirty="0">
              <a:latin typeface="Bahnschrift" pitchFamily="34" charset="0"/>
            </a:endParaRPr>
          </a:p>
          <a:p>
            <a:r>
              <a:rPr lang="pl-PL" dirty="0">
                <a:latin typeface="Bahnschrift" pitchFamily="34" charset="0"/>
              </a:rPr>
              <a:t>W ramach nowelizacji z roku 2019 w art. 55 ust. 2a – 2i unormowano zasady dające domowi pomocy społecznej możliwość uregulowania kwestii zgłaszania personelowi domu wyjść poza teren domu oraz ograniczenia </a:t>
            </a:r>
            <a:r>
              <a:rPr lang="pl-PL" b="1" dirty="0">
                <a:solidFill>
                  <a:schemeClr val="accent6">
                    <a:lumMod val="75000"/>
                  </a:schemeClr>
                </a:solidFill>
                <a:latin typeface="Bahnschrift" pitchFamily="34" charset="0"/>
              </a:rPr>
              <a:t>możliwości samodzielnego opuszczania terenu </a:t>
            </a:r>
            <a:r>
              <a:rPr lang="pl-PL" dirty="0">
                <a:latin typeface="Bahnschrift" pitchFamily="34" charset="0"/>
              </a:rPr>
              <a:t>domu pomocy społecznej </a:t>
            </a:r>
            <a:r>
              <a:rPr lang="pl-PL" b="1" dirty="0">
                <a:solidFill>
                  <a:schemeClr val="accent6">
                    <a:lumMod val="75000"/>
                  </a:schemeClr>
                </a:solidFill>
                <a:latin typeface="Bahnschrift" pitchFamily="34" charset="0"/>
              </a:rPr>
              <a:t>przez mieszkańca z zaburzeniami psychicznymi w przypadku gdy brak opieki zagraża życiu lub poważnie zagraża zdrowiu mieszkańca domu. </a:t>
            </a:r>
          </a:p>
          <a:p>
            <a:endParaRPr lang="pl-PL" dirty="0">
              <a:latin typeface="Bahnschrift" pitchFamily="34" charset="0"/>
            </a:endParaRPr>
          </a:p>
          <a:p>
            <a:r>
              <a:rPr lang="pl-PL" dirty="0">
                <a:latin typeface="Bahnschrift" pitchFamily="34" charset="0"/>
              </a:rPr>
              <a:t>Zaprzeczeniem prawa do niezależnego życia jest niewątpliwie arbitralne, nieoparte na przepisach ustawy limitowanie wolności jednostki na mocy przepisów wewnętrznych regulaminów. Stąd </a:t>
            </a:r>
            <a:r>
              <a:rPr lang="pl-PL" b="1" dirty="0">
                <a:solidFill>
                  <a:schemeClr val="accent4">
                    <a:lumMod val="75000"/>
                  </a:schemeClr>
                </a:solidFill>
                <a:latin typeface="Bahnschrift" pitchFamily="34" charset="0"/>
              </a:rPr>
              <a:t>konieczność, aby procedura w tym zakresie była bardzo precyzyjna. </a:t>
            </a:r>
          </a:p>
          <a:p>
            <a:endParaRPr lang="pl-PL" dirty="0">
              <a:latin typeface="Bahnschrift" pitchFamily="34" charset="0"/>
            </a:endParaRPr>
          </a:p>
          <a:p>
            <a:r>
              <a:rPr lang="pl-PL" dirty="0">
                <a:latin typeface="Bahnschrift" pitchFamily="34" charset="0"/>
              </a:rPr>
              <a:t>Toteż, dodano </a:t>
            </a:r>
            <a:r>
              <a:rPr lang="pl-PL" b="1" dirty="0">
                <a:solidFill>
                  <a:schemeClr val="accent2">
                    <a:lumMod val="75000"/>
                  </a:schemeClr>
                </a:solidFill>
                <a:latin typeface="Bahnschrift" pitchFamily="34" charset="0"/>
              </a:rPr>
              <a:t>przepis zgodnie z którym dyrektor lub kierownik domu pomocy społecznej prowadzi rejestr pisemnych ograniczeń możliwości samodzielnego opuszczania przez mieszkańca terenu domu pomocy społecznej</a:t>
            </a:r>
          </a:p>
          <a:p>
            <a:endParaRPr lang="pl-PL" dirty="0">
              <a:latin typeface="Bahnschrift" pitchFamily="34" charset="0"/>
            </a:endParaRPr>
          </a:p>
        </p:txBody>
      </p:sp>
    </p:spTree>
    <p:extLst>
      <p:ext uri="{BB962C8B-B14F-4D97-AF65-F5344CB8AC3E}">
        <p14:creationId xmlns:p14="http://schemas.microsoft.com/office/powerpoint/2010/main" val="12434295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48683" y="1655451"/>
            <a:ext cx="12730921" cy="525774"/>
          </a:xfrm>
        </p:spPr>
        <p:txBody>
          <a:bodyPr>
            <a:noAutofit/>
          </a:bodyPr>
          <a:lstStyle/>
          <a:p>
            <a:r>
              <a:rPr lang="pl-PL" sz="3200" b="1" dirty="0">
                <a:latin typeface="Bahnschrift" pitchFamily="34" charset="0"/>
              </a:rPr>
              <a:t>Ograniczanie możliwości prowadzenia domów pomocy </a:t>
            </a:r>
            <a:br>
              <a:rPr lang="pl-PL" sz="3200" b="1" dirty="0">
                <a:latin typeface="Bahnschrift" pitchFamily="34" charset="0"/>
              </a:rPr>
            </a:br>
            <a:r>
              <a:rPr lang="pl-PL" sz="3200" b="1" dirty="0">
                <a:latin typeface="Bahnschrift" pitchFamily="34" charset="0"/>
              </a:rPr>
              <a:t>społecznej o charakterze masowym</a:t>
            </a:r>
          </a:p>
        </p:txBody>
      </p:sp>
      <p:pic>
        <p:nvPicPr>
          <p:cNvPr id="4" name="Obraz 3"/>
          <p:cNvPicPr>
            <a:picLocks noChangeAspect="1"/>
          </p:cNvPicPr>
          <p:nvPr/>
        </p:nvPicPr>
        <p:blipFill>
          <a:blip r:embed="rId2"/>
          <a:stretch>
            <a:fillRect/>
          </a:stretch>
        </p:blipFill>
        <p:spPr>
          <a:xfrm>
            <a:off x="1610118" y="195151"/>
            <a:ext cx="8381688" cy="1073211"/>
          </a:xfrm>
          <a:prstGeom prst="rect">
            <a:avLst/>
          </a:prstGeom>
        </p:spPr>
      </p:pic>
      <p:sp>
        <p:nvSpPr>
          <p:cNvPr id="14" name="Prostokąt 13"/>
          <p:cNvSpPr/>
          <p:nvPr/>
        </p:nvSpPr>
        <p:spPr>
          <a:xfrm>
            <a:off x="911341" y="2321566"/>
            <a:ext cx="10810875" cy="4247317"/>
          </a:xfrm>
          <a:prstGeom prst="rect">
            <a:avLst/>
          </a:prstGeom>
        </p:spPr>
        <p:txBody>
          <a:bodyPr wrap="square">
            <a:spAutoFit/>
          </a:bodyPr>
          <a:lstStyle/>
          <a:p>
            <a:endParaRPr lang="pl-PL" dirty="0"/>
          </a:p>
          <a:p>
            <a:r>
              <a:rPr lang="pl-PL" dirty="0"/>
              <a:t>W art. 55 wprowadzono również przepis zgodnie z którym:</a:t>
            </a:r>
          </a:p>
          <a:p>
            <a:endParaRPr lang="pl-PL" dirty="0"/>
          </a:p>
          <a:p>
            <a:pPr marL="285750" indent="-285750">
              <a:buFont typeface="Wingdings" pitchFamily="2" charset="2"/>
              <a:buChar char="v"/>
            </a:pPr>
            <a:r>
              <a:rPr lang="pl-PL" b="1" dirty="0">
                <a:solidFill>
                  <a:schemeClr val="accent2">
                    <a:lumMod val="75000"/>
                  </a:schemeClr>
                </a:solidFill>
              </a:rPr>
              <a:t>domy pomocy społecznej rozmieszcza się równomiernie na terenie powiatu</a:t>
            </a:r>
            <a:r>
              <a:rPr lang="pl-PL" dirty="0"/>
              <a:t>, </a:t>
            </a:r>
            <a:r>
              <a:rPr lang="pl-PL" i="1" dirty="0"/>
              <a:t>a jednocześnie </a:t>
            </a:r>
          </a:p>
          <a:p>
            <a:endParaRPr lang="pl-PL" i="1" dirty="0"/>
          </a:p>
          <a:p>
            <a:pPr marL="285750" indent="-285750">
              <a:buFont typeface="Wingdings" pitchFamily="2" charset="2"/>
              <a:buChar char="v"/>
            </a:pPr>
            <a:r>
              <a:rPr lang="pl-PL" dirty="0">
                <a:solidFill>
                  <a:schemeClr val="accent4">
                    <a:lumMod val="75000"/>
                  </a:schemeClr>
                </a:solidFill>
              </a:rPr>
              <a:t>nie można prowadzić dwóch lub więcej domów pomocy społecznej w jednym budynku lub w budynkach sąsiadujących.</a:t>
            </a:r>
          </a:p>
          <a:p>
            <a:pPr marL="285750" indent="-285750">
              <a:buFont typeface="Wingdings" pitchFamily="2" charset="2"/>
              <a:buChar char="v"/>
            </a:pPr>
            <a:endParaRPr lang="pl-PL" dirty="0">
              <a:solidFill>
                <a:schemeClr val="accent4">
                  <a:lumMod val="75000"/>
                </a:schemeClr>
              </a:solidFill>
              <a:latin typeface="Bahnschrift" pitchFamily="34" charset="0"/>
            </a:endParaRPr>
          </a:p>
          <a:p>
            <a:r>
              <a:rPr lang="pl-PL" dirty="0"/>
              <a:t>Standardy w zakresie liczby miejsc w domach pomocy społecznej muszą być stopniowo podwyższane przez ograniczenie maksymalnej liczby miejsc w domu pomocy społecznej. </a:t>
            </a:r>
            <a:r>
              <a:rPr lang="pl-PL" b="1" dirty="0"/>
              <a:t>W wielu przypadkach stają się one jednak fikcją jeżeli kilka domów pomocy społecznej mieści się na różnych piętrach tego samego budynku lub w jednym zespole budynków. </a:t>
            </a:r>
            <a:r>
              <a:rPr lang="pl-PL" dirty="0"/>
              <a:t>Jest to niedopuszczalna praktyka tworzenia molochów, w których w jednym miejscu skomasowane jest nawet kilkaset osób. Wprowadzenie zasady ustawowej  opisanej wyżej ma zapobiegać tego typu praktykom w  połączeniu z już obowiązującymi przepisami.</a:t>
            </a:r>
          </a:p>
          <a:p>
            <a:pPr marL="285750" indent="-285750">
              <a:buFont typeface="Wingdings" pitchFamily="2" charset="2"/>
              <a:buChar char="v"/>
            </a:pPr>
            <a:endParaRPr lang="pl-PL" dirty="0">
              <a:solidFill>
                <a:schemeClr val="accent4">
                  <a:lumMod val="75000"/>
                </a:schemeClr>
              </a:solidFill>
              <a:latin typeface="Bahnschrift" pitchFamily="34" charset="0"/>
            </a:endParaRPr>
          </a:p>
        </p:txBody>
      </p:sp>
    </p:spTree>
    <p:extLst>
      <p:ext uri="{BB962C8B-B14F-4D97-AF65-F5344CB8AC3E}">
        <p14:creationId xmlns:p14="http://schemas.microsoft.com/office/powerpoint/2010/main" val="24131554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48683" y="1655451"/>
            <a:ext cx="12730921" cy="525774"/>
          </a:xfrm>
        </p:spPr>
        <p:txBody>
          <a:bodyPr>
            <a:noAutofit/>
          </a:bodyPr>
          <a:lstStyle/>
          <a:p>
            <a:r>
              <a:rPr lang="pl-PL" sz="3200" b="1" dirty="0">
                <a:latin typeface="Bahnschrift" pitchFamily="34" charset="0"/>
              </a:rPr>
              <a:t>Zmiany dotyczące regulaminów DPS</a:t>
            </a:r>
          </a:p>
        </p:txBody>
      </p:sp>
      <p:pic>
        <p:nvPicPr>
          <p:cNvPr id="4" name="Obraz 3"/>
          <p:cNvPicPr>
            <a:picLocks noChangeAspect="1"/>
          </p:cNvPicPr>
          <p:nvPr/>
        </p:nvPicPr>
        <p:blipFill>
          <a:blip r:embed="rId2"/>
          <a:stretch>
            <a:fillRect/>
          </a:stretch>
        </p:blipFill>
        <p:spPr>
          <a:xfrm>
            <a:off x="1610118" y="195151"/>
            <a:ext cx="8381688" cy="1073211"/>
          </a:xfrm>
          <a:prstGeom prst="rect">
            <a:avLst/>
          </a:prstGeom>
        </p:spPr>
      </p:pic>
      <p:sp>
        <p:nvSpPr>
          <p:cNvPr id="14" name="Prostokąt 13"/>
          <p:cNvSpPr/>
          <p:nvPr/>
        </p:nvSpPr>
        <p:spPr>
          <a:xfrm>
            <a:off x="911341" y="2321566"/>
            <a:ext cx="10810875" cy="4247317"/>
          </a:xfrm>
          <a:prstGeom prst="rect">
            <a:avLst/>
          </a:prstGeom>
        </p:spPr>
        <p:txBody>
          <a:bodyPr wrap="square">
            <a:spAutoFit/>
          </a:bodyPr>
          <a:lstStyle/>
          <a:p>
            <a:r>
              <a:rPr lang="pl-PL" dirty="0"/>
              <a:t>Aktualnie do wniosku o zezwolenie na prowadzenie domu pomocy społecznej należy dołączyć m.in. regulamin organizacyjny domu pomocy społecznej lub jego projekt. </a:t>
            </a:r>
          </a:p>
          <a:p>
            <a:endParaRPr lang="pl-PL" dirty="0">
              <a:solidFill>
                <a:schemeClr val="accent4">
                  <a:lumMod val="75000"/>
                </a:schemeClr>
              </a:solidFill>
              <a:latin typeface="Bahnschrift" pitchFamily="34" charset="0"/>
            </a:endParaRPr>
          </a:p>
          <a:p>
            <a:r>
              <a:rPr lang="pl-PL" dirty="0"/>
              <a:t>Zgodnie z nowym brzmieniem przepisu </a:t>
            </a:r>
            <a:r>
              <a:rPr lang="pl-PL" b="1" dirty="0">
                <a:solidFill>
                  <a:schemeClr val="accent4">
                    <a:lumMod val="75000"/>
                  </a:schemeClr>
                </a:solidFill>
              </a:rPr>
              <a:t>do wniosku o zezwolenie na prowadzenie domu pomocy społecznej należy dołączyć regulamin organizacyjny domu pomocy społecznej lub jego projekt </a:t>
            </a:r>
            <a:r>
              <a:rPr lang="pl-PL" b="1" u="sng" dirty="0">
                <a:solidFill>
                  <a:schemeClr val="accent4">
                    <a:lumMod val="75000"/>
                  </a:schemeClr>
                </a:solidFill>
              </a:rPr>
              <a:t>wraz z uzasadnieniem wskazującym, że ograniczenia w nim zawarte nie stanowią naruszenia praw lub wolności mieszkańca domu pomocy społecznej. </a:t>
            </a:r>
          </a:p>
          <a:p>
            <a:endParaRPr lang="pl-PL" b="1" dirty="0">
              <a:solidFill>
                <a:schemeClr val="accent4">
                  <a:lumMod val="75000"/>
                </a:schemeClr>
              </a:solidFill>
            </a:endParaRPr>
          </a:p>
          <a:p>
            <a:r>
              <a:rPr lang="pl-PL" b="1" dirty="0">
                <a:solidFill>
                  <a:schemeClr val="accent2">
                    <a:lumMod val="75000"/>
                  </a:schemeClr>
                </a:solidFill>
              </a:rPr>
              <a:t>Zezwolenie na prowadzenie domu pomocy społecznej będzie wydawane po zbadaniu zgodności z prawem regulaminu domu pomocy społecznej lub jego projektu. </a:t>
            </a:r>
          </a:p>
          <a:p>
            <a:endParaRPr lang="pl-PL" b="1" dirty="0">
              <a:solidFill>
                <a:schemeClr val="accent2">
                  <a:lumMod val="75000"/>
                </a:schemeClr>
              </a:solidFill>
            </a:endParaRPr>
          </a:p>
          <a:p>
            <a:r>
              <a:rPr lang="pl-PL" dirty="0"/>
              <a:t>W kontekście wprowadzonych wymagań </a:t>
            </a:r>
            <a:r>
              <a:rPr lang="pl-PL" b="1" dirty="0"/>
              <a:t>wojewoda będzie obowiązany do potwierdzenia, że regulamin nie narusza praw lub wolności mieszkańca gwarantowanych na poziomie konstytucyjnym lub konwencji międzynarodowych</a:t>
            </a:r>
            <a:r>
              <a:rPr lang="pl-PL" dirty="0"/>
              <a:t>, w tym Konwencji ONZ o prawach osób z niepełnosprawnościami. </a:t>
            </a:r>
          </a:p>
          <a:p>
            <a:endParaRPr lang="pl-PL" dirty="0">
              <a:solidFill>
                <a:schemeClr val="accent4">
                  <a:lumMod val="75000"/>
                </a:schemeClr>
              </a:solidFill>
              <a:latin typeface="Bahnschrift" pitchFamily="34" charset="0"/>
            </a:endParaRPr>
          </a:p>
        </p:txBody>
      </p:sp>
    </p:spTree>
    <p:extLst>
      <p:ext uri="{BB962C8B-B14F-4D97-AF65-F5344CB8AC3E}">
        <p14:creationId xmlns:p14="http://schemas.microsoft.com/office/powerpoint/2010/main" val="3417544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48683" y="1655451"/>
            <a:ext cx="12730921" cy="525774"/>
          </a:xfrm>
        </p:spPr>
        <p:txBody>
          <a:bodyPr>
            <a:noAutofit/>
          </a:bodyPr>
          <a:lstStyle/>
          <a:p>
            <a:r>
              <a:rPr lang="pl-PL" sz="3200" b="1" dirty="0">
                <a:latin typeface="Bahnschrift" pitchFamily="34" charset="0"/>
              </a:rPr>
              <a:t>Procedura zaskarżania regulaminu DPS</a:t>
            </a:r>
          </a:p>
        </p:txBody>
      </p:sp>
      <p:pic>
        <p:nvPicPr>
          <p:cNvPr id="4" name="Obraz 3"/>
          <p:cNvPicPr>
            <a:picLocks noChangeAspect="1"/>
          </p:cNvPicPr>
          <p:nvPr/>
        </p:nvPicPr>
        <p:blipFill>
          <a:blip r:embed="rId2"/>
          <a:stretch>
            <a:fillRect/>
          </a:stretch>
        </p:blipFill>
        <p:spPr>
          <a:xfrm>
            <a:off x="1610118" y="195151"/>
            <a:ext cx="8381688" cy="1073211"/>
          </a:xfrm>
          <a:prstGeom prst="rect">
            <a:avLst/>
          </a:prstGeom>
        </p:spPr>
      </p:pic>
      <p:sp>
        <p:nvSpPr>
          <p:cNvPr id="14" name="Prostokąt 13"/>
          <p:cNvSpPr/>
          <p:nvPr/>
        </p:nvSpPr>
        <p:spPr>
          <a:xfrm>
            <a:off x="911341" y="2321566"/>
            <a:ext cx="10810875" cy="3139321"/>
          </a:xfrm>
          <a:prstGeom prst="rect">
            <a:avLst/>
          </a:prstGeom>
        </p:spPr>
        <p:txBody>
          <a:bodyPr wrap="square">
            <a:spAutoFit/>
          </a:bodyPr>
          <a:lstStyle/>
          <a:p>
            <a:r>
              <a:rPr lang="pl-PL" dirty="0"/>
              <a:t>Dodatkowym zabezpieczeniem, aby nie dochodziło do naruszeń w zakresie niezgodnego z prawem konstruowania regulaminów DPS jest </a:t>
            </a:r>
            <a:r>
              <a:rPr lang="pl-PL" b="1" dirty="0">
                <a:solidFill>
                  <a:schemeClr val="accent2">
                    <a:lumMod val="75000"/>
                  </a:schemeClr>
                </a:solidFill>
              </a:rPr>
              <a:t>wprowadzenie sądowej procedury badania zgodności z prawem regulaminów domu pomocy społecznej</a:t>
            </a:r>
            <a:r>
              <a:rPr lang="pl-PL" dirty="0"/>
              <a:t>.</a:t>
            </a:r>
          </a:p>
          <a:p>
            <a:endParaRPr lang="pl-PL" dirty="0"/>
          </a:p>
          <a:p>
            <a:r>
              <a:rPr lang="pl-PL" dirty="0"/>
              <a:t>W ramach tej procedury Sąd również </a:t>
            </a:r>
            <a:r>
              <a:rPr lang="pl-PL" b="1" dirty="0">
                <a:solidFill>
                  <a:schemeClr val="accent4">
                    <a:lumMod val="75000"/>
                  </a:schemeClr>
                </a:solidFill>
              </a:rPr>
              <a:t>będzie obowiązany badać, czy regulamin nie narusza praw lub wolności mieszkańca gwarantowanych na poziomie konstytucyjnym lub konwencji międzynarodowych</a:t>
            </a:r>
            <a:r>
              <a:rPr lang="pl-PL" dirty="0"/>
              <a:t>, w tym Konwencji ONZ o prawach osób z niepełnosprawnościami. </a:t>
            </a:r>
          </a:p>
          <a:p>
            <a:endParaRPr lang="pl-PL" dirty="0"/>
          </a:p>
          <a:p>
            <a:r>
              <a:rPr lang="pl-PL" b="1" dirty="0">
                <a:solidFill>
                  <a:schemeClr val="accent6">
                    <a:lumMod val="75000"/>
                  </a:schemeClr>
                </a:solidFill>
              </a:rPr>
              <a:t>Prawo do zainicjowania takiego postępowania </a:t>
            </a:r>
            <a:r>
              <a:rPr lang="pl-PL" dirty="0"/>
              <a:t>będzie służyło </a:t>
            </a:r>
            <a:r>
              <a:rPr lang="pl-PL" b="1" dirty="0">
                <a:solidFill>
                  <a:schemeClr val="accent6">
                    <a:lumMod val="75000"/>
                  </a:schemeClr>
                </a:solidFill>
              </a:rPr>
              <a:t>Rzecznikowi Praw Obywatelskich</a:t>
            </a:r>
            <a:r>
              <a:rPr lang="pl-PL" dirty="0"/>
              <a:t>, nowo powołanemu </a:t>
            </a:r>
            <a:r>
              <a:rPr lang="pl-PL" b="1" dirty="0">
                <a:solidFill>
                  <a:schemeClr val="accent6">
                    <a:lumMod val="75000"/>
                  </a:schemeClr>
                </a:solidFill>
              </a:rPr>
              <a:t>Rzecznikowi Praw Mieszkańca Domu Pomocy Społecznej </a:t>
            </a:r>
            <a:r>
              <a:rPr lang="pl-PL" dirty="0"/>
              <a:t>oraz </a:t>
            </a:r>
            <a:r>
              <a:rPr lang="pl-PL" b="1" dirty="0">
                <a:solidFill>
                  <a:schemeClr val="accent6">
                    <a:lumMod val="75000"/>
                  </a:schemeClr>
                </a:solidFill>
              </a:rPr>
              <a:t>organizacjom pozarządowym</a:t>
            </a:r>
            <a:r>
              <a:rPr lang="pl-PL" dirty="0"/>
              <a:t>, do których celów statutowych należy działalność na rzecz osób z niepełnosprawnościami.</a:t>
            </a:r>
            <a:endParaRPr lang="pl-PL" dirty="0">
              <a:solidFill>
                <a:schemeClr val="accent4">
                  <a:lumMod val="75000"/>
                </a:schemeClr>
              </a:solidFill>
              <a:latin typeface="Bahnschrift" pitchFamily="34" charset="0"/>
            </a:endParaRPr>
          </a:p>
        </p:txBody>
      </p:sp>
    </p:spTree>
    <p:extLst>
      <p:ext uri="{BB962C8B-B14F-4D97-AF65-F5344CB8AC3E}">
        <p14:creationId xmlns:p14="http://schemas.microsoft.com/office/powerpoint/2010/main" val="3194046708"/>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4428</TotalTime>
  <Words>4298</Words>
  <Application>Microsoft Office PowerPoint</Application>
  <PresentationFormat>Panoramiczny</PresentationFormat>
  <Paragraphs>280</Paragraphs>
  <Slides>39</Slides>
  <Notes>0</Notes>
  <HiddenSlides>0</HiddenSlides>
  <MMClips>0</MMClips>
  <ScaleCrop>false</ScaleCrop>
  <HeadingPairs>
    <vt:vector size="6" baseType="variant">
      <vt:variant>
        <vt:lpstr>Używane czcionki</vt:lpstr>
      </vt:variant>
      <vt:variant>
        <vt:i4>5</vt:i4>
      </vt:variant>
      <vt:variant>
        <vt:lpstr>Motyw</vt:lpstr>
      </vt:variant>
      <vt:variant>
        <vt:i4>1</vt:i4>
      </vt:variant>
      <vt:variant>
        <vt:lpstr>Tytuły slajdów</vt:lpstr>
      </vt:variant>
      <vt:variant>
        <vt:i4>39</vt:i4>
      </vt:variant>
    </vt:vector>
  </HeadingPairs>
  <TitlesOfParts>
    <vt:vector size="45" baseType="lpstr">
      <vt:lpstr>Arial</vt:lpstr>
      <vt:lpstr>Bahnschrift</vt:lpstr>
      <vt:lpstr>Calibri</vt:lpstr>
      <vt:lpstr>Calibri Light</vt:lpstr>
      <vt:lpstr>Wingdings</vt:lpstr>
      <vt:lpstr>Motyw pakietu Office</vt:lpstr>
      <vt:lpstr>Konsultacje społeczne propozycji do projektu ustawy wdrażającej Konwencję ONZ  o prawach osób niepełnosprawnych</vt:lpstr>
      <vt:lpstr>Poprawa sytuacji prawnej, w szczególności w zakresie prywatności osób z niepełnosprawnościami w domach pomocy społecznej </vt:lpstr>
      <vt:lpstr>Zapewnienie realizacji prawa do niezależnego życia  i włączenia w społeczność lokalną</vt:lpstr>
      <vt:lpstr>Kontrola realizacji prawa do niezależnego życia  i włączenia w społeczność lokalną</vt:lpstr>
      <vt:lpstr>Organizacja domu pomocy społecznej</vt:lpstr>
      <vt:lpstr>Rejestr pisemnych ograniczeń możliwości  samodzielnego opuszczania DPS </vt:lpstr>
      <vt:lpstr>Ograniczanie możliwości prowadzenia domów pomocy  społecznej o charakterze masowym</vt:lpstr>
      <vt:lpstr>Zmiany dotyczące regulaminów DPS</vt:lpstr>
      <vt:lpstr>Procedura zaskarżania regulaminu DPS</vt:lpstr>
      <vt:lpstr>Procedura zaskarżania regulaminu DPS</vt:lpstr>
      <vt:lpstr>Procedura zaskarżania regulaminu DPS</vt:lpstr>
      <vt:lpstr>Monitoring wizyjny w DPS</vt:lpstr>
      <vt:lpstr>Monitoring wizyjny w DPS</vt:lpstr>
      <vt:lpstr>Monitoring wizyjny w DPS</vt:lpstr>
      <vt:lpstr>Monitoring wizyjny w DPS</vt:lpstr>
      <vt:lpstr>Prawo do pomocy w ochronie praw mieszkańca DPS i Rzecznik Praw Mieszkańca DPS oraz inne narzędzia wspierające w ochronie praw osoby z niepełnosprawnością</vt:lpstr>
      <vt:lpstr>Prawo do pomocy w ochronie praw mieszkańca DPS</vt:lpstr>
      <vt:lpstr>Rzecznik Praw Mieszkańca DPS – nowa instytucja</vt:lpstr>
      <vt:lpstr>Rzecznik Praw Mieszkańca DPS - zadania</vt:lpstr>
      <vt:lpstr>Rzecznik Praw Mieszkańca DPS – instrumentarium prawne</vt:lpstr>
      <vt:lpstr>Rzecznik Praw Mieszkańca DPS – instrumentarium prawne</vt:lpstr>
      <vt:lpstr>Rzecznik Praw Mieszkańca DPS – instrumentarium prawne</vt:lpstr>
      <vt:lpstr>Rzecznik Praw Mieszkańca DPS – instrumentarium prawne</vt:lpstr>
      <vt:lpstr>Prawo do odszkodowania i zadośćuczynienia  za naruszenie zakazu dyskryminacji </vt:lpstr>
      <vt:lpstr>Karnoprawna ochrona osób z niepełnosprawnościami</vt:lpstr>
      <vt:lpstr>Karnoprawna ochrona osób z niepełnosprawnościami</vt:lpstr>
      <vt:lpstr>Typ kwalifikowany przestępstwa  naruszenia nietykalności cielesnej</vt:lpstr>
      <vt:lpstr>Typ kwalifikowany przestępstwa  naruszenia nietykalności cielesnej</vt:lpstr>
      <vt:lpstr>Poszerzenie inkryminacji tzw. przestępstw  motywowanych uprzedzeniami</vt:lpstr>
      <vt:lpstr>Przemoc i groźba bezprawna  wobec grupy osób lub jednostki art. 119 k.k.</vt:lpstr>
      <vt:lpstr>Nawoływanie do nienawiści art. 256 k.k.</vt:lpstr>
      <vt:lpstr>Znieważenie grupy lub osoby art. 257 k.k.</vt:lpstr>
      <vt:lpstr>Wzmocnienie przeciwdziałania przemocy domowej wobec osób z niepełnosprawnościami</vt:lpstr>
      <vt:lpstr>Dostosowanie form bezpłatnej pomocy dla osoby doznającej przemocy domowej do potrzeb osób z niepełnosprawnościami</vt:lpstr>
      <vt:lpstr>Realizacja zadań w zakresie przeciwdziałania przemocy  domowej z uwzględnieniem usprawiedliwionych  potrzeb osób z niepełnosprawnościami</vt:lpstr>
      <vt:lpstr>Opracowanie indywidualnego planu pomocy osoby z doznającej przemocy domowej z uwzględnieniem potrzeb osób z niepełnosprawnościami</vt:lpstr>
      <vt:lpstr>Utworzenie podstawy prawnej do przetwarzania danych  o niepełnosprawności przez podmioty zajmujące się  przeciwdziałaniem przemocy domowej</vt:lpstr>
      <vt:lpstr>Uwzględnianie niepełnosprawności w  Rządowym Programie Przeciwdziałania Przemocy Domowej</vt:lpstr>
      <vt:lpstr>DZIĘKUJĘ ZA UWAGĘ</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Konsultacje społeczne projektu ustawy wdrażającej Konwencję</dc:title>
  <dc:creator>Joanna Bryk</dc:creator>
  <cp:lastModifiedBy>Joanna Bryk</cp:lastModifiedBy>
  <cp:revision>96</cp:revision>
  <dcterms:created xsi:type="dcterms:W3CDTF">2022-05-10T13:23:10Z</dcterms:created>
  <dcterms:modified xsi:type="dcterms:W3CDTF">2023-10-12T07:32:09Z</dcterms:modified>
</cp:coreProperties>
</file>