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0"/>
  </p:notesMasterIdLst>
  <p:sldIdLst>
    <p:sldId id="256" r:id="rId2"/>
    <p:sldId id="274" r:id="rId3"/>
    <p:sldId id="266" r:id="rId4"/>
    <p:sldId id="275" r:id="rId5"/>
    <p:sldId id="276" r:id="rId6"/>
    <p:sldId id="277" r:id="rId7"/>
    <p:sldId id="279" r:id="rId8"/>
    <p:sldId id="280" r:id="rId9"/>
    <p:sldId id="271" r:id="rId10"/>
    <p:sldId id="284" r:id="rId11"/>
    <p:sldId id="380" r:id="rId12"/>
    <p:sldId id="349" r:id="rId13"/>
    <p:sldId id="381" r:id="rId14"/>
    <p:sldId id="382" r:id="rId15"/>
    <p:sldId id="426" r:id="rId16"/>
    <p:sldId id="425" r:id="rId17"/>
    <p:sldId id="401" r:id="rId18"/>
    <p:sldId id="406" r:id="rId19"/>
    <p:sldId id="427" r:id="rId20"/>
    <p:sldId id="429" r:id="rId21"/>
    <p:sldId id="428" r:id="rId22"/>
    <p:sldId id="283" r:id="rId23"/>
    <p:sldId id="431" r:id="rId24"/>
    <p:sldId id="432" r:id="rId25"/>
    <p:sldId id="433" r:id="rId26"/>
    <p:sldId id="434" r:id="rId27"/>
    <p:sldId id="436" r:id="rId28"/>
    <p:sldId id="442" r:id="rId29"/>
    <p:sldId id="430" r:id="rId30"/>
    <p:sldId id="438" r:id="rId31"/>
    <p:sldId id="437" r:id="rId32"/>
    <p:sldId id="281" r:id="rId33"/>
    <p:sldId id="282" r:id="rId34"/>
    <p:sldId id="440" r:id="rId35"/>
    <p:sldId id="439" r:id="rId36"/>
    <p:sldId id="443" r:id="rId37"/>
    <p:sldId id="444" r:id="rId38"/>
    <p:sldId id="441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3" autoAdjust="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Bryk" userId="b972d2ae-f6fa-4819-bccb-7d2214317d68" providerId="ADAL" clId="{42C8DA2E-E3E4-44C6-85D8-EE18671FF4CC}"/>
    <pc:docChg chg="custSel modSld">
      <pc:chgData name="Joanna Bryk" userId="b972d2ae-f6fa-4819-bccb-7d2214317d68" providerId="ADAL" clId="{42C8DA2E-E3E4-44C6-85D8-EE18671FF4CC}" dt="2023-10-12T07:32:29.478" v="1" actId="478"/>
      <pc:docMkLst>
        <pc:docMk/>
      </pc:docMkLst>
      <pc:sldChg chg="addSp delSp modSp mod">
        <pc:chgData name="Joanna Bryk" userId="b972d2ae-f6fa-4819-bccb-7d2214317d68" providerId="ADAL" clId="{42C8DA2E-E3E4-44C6-85D8-EE18671FF4CC}" dt="2023-10-12T07:32:29.478" v="1" actId="478"/>
        <pc:sldMkLst>
          <pc:docMk/>
          <pc:sldMk cId="3185996824" sldId="256"/>
        </pc:sldMkLst>
        <pc:spChg chg="del">
          <ac:chgData name="Joanna Bryk" userId="b972d2ae-f6fa-4819-bccb-7d2214317d68" providerId="ADAL" clId="{42C8DA2E-E3E4-44C6-85D8-EE18671FF4CC}" dt="2023-10-12T07:32:24.240" v="0" actId="478"/>
          <ac:spMkLst>
            <pc:docMk/>
            <pc:sldMk cId="3185996824" sldId="256"/>
            <ac:spMk id="3" creationId="{00000000-0000-0000-0000-000000000000}"/>
          </ac:spMkLst>
        </pc:spChg>
        <pc:spChg chg="add del mod">
          <ac:chgData name="Joanna Bryk" userId="b972d2ae-f6fa-4819-bccb-7d2214317d68" providerId="ADAL" clId="{42C8DA2E-E3E4-44C6-85D8-EE18671FF4CC}" dt="2023-10-12T07:32:29.478" v="1" actId="478"/>
          <ac:spMkLst>
            <pc:docMk/>
            <pc:sldMk cId="3185996824" sldId="256"/>
            <ac:spMk id="14" creationId="{B36E42D9-EE99-6962-9EEE-244733876594}"/>
          </ac:spMkLst>
        </pc:spChg>
      </pc:sldChg>
    </pc:docChg>
  </pc:docChgLst>
  <pc:docChgLst>
    <pc:chgData name="Joanna Bryk" userId="b972d2ae-f6fa-4819-bccb-7d2214317d68" providerId="ADAL" clId="{F67CF664-2DDC-4237-A45A-D7E445A9F7E2}"/>
    <pc:docChg chg="modSld">
      <pc:chgData name="Joanna Bryk" userId="b972d2ae-f6fa-4819-bccb-7d2214317d68" providerId="ADAL" clId="{F67CF664-2DDC-4237-A45A-D7E445A9F7E2}" dt="2023-10-01T16:31:27.466" v="4" actId="1076"/>
      <pc:docMkLst>
        <pc:docMk/>
      </pc:docMkLst>
      <pc:sldChg chg="modSp">
        <pc:chgData name="Joanna Bryk" userId="b972d2ae-f6fa-4819-bccb-7d2214317d68" providerId="ADAL" clId="{F67CF664-2DDC-4237-A45A-D7E445A9F7E2}" dt="2023-10-01T16:31:27.466" v="4" actId="1076"/>
        <pc:sldMkLst>
          <pc:docMk/>
          <pc:sldMk cId="0" sldId="380"/>
        </pc:sldMkLst>
        <pc:picChg chg="mod">
          <ac:chgData name="Joanna Bryk" userId="b972d2ae-f6fa-4819-bccb-7d2214317d68" providerId="ADAL" clId="{F67CF664-2DDC-4237-A45A-D7E445A9F7E2}" dt="2023-10-01T16:31:25.978" v="3" actId="14100"/>
          <ac:picMkLst>
            <pc:docMk/>
            <pc:sldMk cId="0" sldId="380"/>
            <ac:picMk id="12290" creationId="{F60AA991-CC89-1E8E-E109-780174FEE22D}"/>
          </ac:picMkLst>
        </pc:picChg>
        <pc:picChg chg="mod">
          <ac:chgData name="Joanna Bryk" userId="b972d2ae-f6fa-4819-bccb-7d2214317d68" providerId="ADAL" clId="{F67CF664-2DDC-4237-A45A-D7E445A9F7E2}" dt="2023-10-01T16:31:27.466" v="4" actId="1076"/>
          <ac:picMkLst>
            <pc:docMk/>
            <pc:sldMk cId="0" sldId="380"/>
            <ac:picMk id="12292" creationId="{B53D9BDF-4807-303E-0BE5-3F371A3FB4B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nia\AppData\Local\Microsoft\Windows\Temporary%20Internet%20Files\Content.IE5\DGTRGQPI\G&#313;&#8218;osowanie%20korespondencyjne-wykresy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sz="1800" dirty="0"/>
              <a:t>Odsetek </a:t>
            </a:r>
            <a:r>
              <a:rPr lang="pl-PL" sz="1800" baseline="0" dirty="0"/>
              <a:t> wyborców</a:t>
            </a:r>
            <a:r>
              <a:rPr lang="pl-PL" sz="1800" dirty="0"/>
              <a:t> preferujących</a:t>
            </a:r>
            <a:r>
              <a:rPr lang="pl-PL" sz="1800" baseline="0" dirty="0"/>
              <a:t> głosowanie osobiste w lokalu wyborczym (badanie CBOS – BRPO XI.-XII.2018),</a:t>
            </a:r>
          </a:p>
          <a:p>
            <a:pPr>
              <a:defRPr/>
            </a:pPr>
            <a:r>
              <a:rPr lang="pl-PL" sz="1800" baseline="0" dirty="0"/>
              <a:t>wśród osób:</a:t>
            </a:r>
          </a:p>
        </c:rich>
      </c:tx>
      <c:layout>
        <c:manualLayout>
          <c:xMode val="edge"/>
          <c:yMode val="edge"/>
          <c:x val="0.15140738330661674"/>
          <c:y val="2.320504318434895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51684009220119E-2"/>
          <c:y val="0.18369731219222904"/>
          <c:w val="0.88740625367407922"/>
          <c:h val="0.7590406621486502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0196-4F6E-A326-E31761817B81}"/>
              </c:ext>
            </c:extLst>
          </c:dPt>
          <c:dPt>
            <c:idx val="1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0196-4F6E-A326-E31761817B8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dirty="0"/>
                      <a:t>77%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196-4F6E-A326-E31761817B8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dirty="0"/>
                      <a:t>88%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196-4F6E-A326-E31761817B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Arkusz1!$A$1:$A$2</c:f>
              <c:strCache>
                <c:ptCount val="2"/>
                <c:pt idx="0">
                  <c:v>Osoby niepełnosprawne </c:v>
                </c:pt>
                <c:pt idx="1">
                  <c:v>Osoby starsze</c:v>
                </c:pt>
              </c:strCache>
            </c:strRef>
          </c:cat>
          <c:val>
            <c:numRef>
              <c:f>Arkusz1!$B$1:$B$2</c:f>
              <c:numCache>
                <c:formatCode>0%</c:formatCode>
                <c:ptCount val="2"/>
                <c:pt idx="0">
                  <c:v>0.75000000000000089</c:v>
                </c:pt>
                <c:pt idx="1">
                  <c:v>0.84000000000000064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6-4F6E-A326-E31761817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679360"/>
        <c:axId val="153680896"/>
      </c:barChart>
      <c:catAx>
        <c:axId val="153679360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53680896"/>
        <c:crosses val="autoZero"/>
        <c:auto val="1"/>
        <c:lblAlgn val="ctr"/>
        <c:lblOffset val="100"/>
        <c:noMultiLvlLbl val="0"/>
      </c:catAx>
      <c:valAx>
        <c:axId val="153680896"/>
        <c:scaling>
          <c:orientation val="minMax"/>
          <c:min val="0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1536793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0.12381</cdr:x>
      <cdr:y>0.71624</cdr:y>
    </cdr:from>
    <cdr:to>
      <cdr:x>0.79945</cdr:x>
      <cdr:y>0.80053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FA2CF52-7FDE-BDAE-5B0E-70A77A7BEDA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36104" y="3816846"/>
          <a:ext cx="5108412" cy="44918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0.15543</cdr:x>
      <cdr:y>0.32438</cdr:y>
    </cdr:from>
    <cdr:to>
      <cdr:x>0.83504</cdr:x>
      <cdr:y>0.41379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E7C290CC-18E6-146B-A496-A9FCAAE6DDC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175198" y="1728614"/>
          <a:ext cx="5138435" cy="47649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76041-6FCB-405D-8B01-75A565F2A346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1B228-3EEE-4F7B-9859-25625319F8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30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>
            <a:extLst>
              <a:ext uri="{FF2B5EF4-FFF2-40B4-BE49-F238E27FC236}">
                <a16:creationId xmlns:a16="http://schemas.microsoft.com/office/drawing/2014/main" id="{22442E15-8488-D6CF-7591-26593A8915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>
            <a:extLst>
              <a:ext uri="{FF2B5EF4-FFF2-40B4-BE49-F238E27FC236}">
                <a16:creationId xmlns:a16="http://schemas.microsoft.com/office/drawing/2014/main" id="{58D1008E-E6EA-0BAB-8293-5B0FCF94C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3316" name="Symbol zastępczy numeru slajdu 3">
            <a:extLst>
              <a:ext uri="{FF2B5EF4-FFF2-40B4-BE49-F238E27FC236}">
                <a16:creationId xmlns:a16="http://schemas.microsoft.com/office/drawing/2014/main" id="{472BA137-FF85-338A-0FCC-C4BC2A69A2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56E193-CFF8-4380-993F-861246ACE462}" type="slidenum">
              <a:rPr lang="pl-PL" altLang="pl-PL" smtClean="0">
                <a:latin typeface="Calibri" panose="020F0502020204030204" pitchFamily="34" charset="0"/>
              </a:rPr>
              <a:pPr/>
              <a:t>11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2066BC02-A073-B4C0-329F-B910D0F124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A780EF77-ED81-BEE2-42F7-4235E043F1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0C4748BA-E004-DFCC-4FF5-69A484A1C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573418-0CD9-4FD0-8284-6DC3D6A7AF3D}" type="slidenum">
              <a:rPr lang="pl-PL" altLang="pl-PL" smtClean="0"/>
              <a:pPr>
                <a:spcBef>
                  <a:spcPct val="0"/>
                </a:spcBef>
              </a:pPr>
              <a:t>12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47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35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595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72800" cy="72494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02300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82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67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38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67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85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3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19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29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11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8027" y="1960251"/>
            <a:ext cx="10806544" cy="238760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Konsultacje społeczne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propozycji do projektu ustawy wdrażającej Konwencję ONZ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o prawach osób niepełnosprawnych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18" y="195151"/>
            <a:ext cx="8381688" cy="1073211"/>
          </a:xfrm>
          <a:prstGeom prst="rect">
            <a:avLst/>
          </a:prstGeom>
        </p:spPr>
      </p:pic>
      <p:grpSp>
        <p:nvGrpSpPr>
          <p:cNvPr id="11" name="Grupa 10"/>
          <p:cNvGrpSpPr/>
          <p:nvPr/>
        </p:nvGrpSpPr>
        <p:grpSpPr>
          <a:xfrm>
            <a:off x="3215390" y="5414517"/>
            <a:ext cx="5079741" cy="1236005"/>
            <a:chOff x="3215390" y="5414517"/>
            <a:chExt cx="5079741" cy="1236005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7714" y="6092487"/>
              <a:ext cx="847417" cy="487722"/>
            </a:xfrm>
            <a:prstGeom prst="rect">
              <a:avLst/>
            </a:prstGeom>
          </p:spPr>
        </p:pic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5390" y="5551689"/>
              <a:ext cx="1298561" cy="280440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0391" y="5414517"/>
              <a:ext cx="1298561" cy="554784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47714" y="5441951"/>
              <a:ext cx="640135" cy="390178"/>
            </a:xfrm>
            <a:prstGeom prst="rect">
              <a:avLst/>
            </a:prstGeom>
          </p:spPr>
        </p:pic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15390" y="6126018"/>
              <a:ext cx="1024217" cy="420660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24231" y="6126221"/>
              <a:ext cx="792549" cy="524301"/>
            </a:xfrm>
            <a:prstGeom prst="rect">
              <a:avLst/>
            </a:prstGeom>
          </p:spPr>
        </p:pic>
      </p:grpSp>
      <p:sp>
        <p:nvSpPr>
          <p:cNvPr id="12" name="Prostokąt 11"/>
          <p:cNvSpPr/>
          <p:nvPr/>
        </p:nvSpPr>
        <p:spPr>
          <a:xfrm>
            <a:off x="3786969" y="4439104"/>
            <a:ext cx="404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/>
              <a:t>Wybory NAPRAWDĘ dostępne</a:t>
            </a:r>
          </a:p>
        </p:txBody>
      </p:sp>
    </p:spTree>
    <p:extLst>
      <p:ext uri="{BB962C8B-B14F-4D97-AF65-F5344CB8AC3E}">
        <p14:creationId xmlns:p14="http://schemas.microsoft.com/office/powerpoint/2010/main" val="318599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2178995"/>
            <a:ext cx="10515600" cy="4017631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sz="3400" dirty="0"/>
              <a:t>Art. 186. </a:t>
            </a:r>
            <a:br>
              <a:rPr lang="pl-PL" sz="2400" dirty="0"/>
            </a:br>
            <a:endParaRPr lang="pl-PL" sz="2400" dirty="0"/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sz="3300" dirty="0"/>
              <a:t>§ 1. Lokale obwodowych komisji wyborczych, o których mowa w art. 16 § 1 pkt 3, zapewnia wójt, z tym że </a:t>
            </a:r>
            <a:r>
              <a:rPr lang="pl-PL" sz="3300" b="1" dirty="0"/>
              <a:t>w każdej gminie co najmniej 1/2 lokali </a:t>
            </a:r>
            <a:br>
              <a:rPr lang="pl-PL" sz="3300" b="1" dirty="0"/>
            </a:br>
            <a:r>
              <a:rPr lang="pl-PL" sz="3300" b="1" dirty="0"/>
              <a:t>obwodowych komisji wyborczych powinna być dostosowana do potrzeb wyborców </a:t>
            </a:r>
            <a:br>
              <a:rPr lang="pl-PL" sz="3300" b="1" dirty="0"/>
            </a:br>
            <a:r>
              <a:rPr lang="pl-PL" sz="3300" b="1" dirty="0"/>
              <a:t>niepełnosprawnych.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pl-PL" sz="3300" b="1" dirty="0"/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sz="3300" dirty="0"/>
              <a:t> </a:t>
            </a:r>
            <a:r>
              <a:rPr lang="pl-PL" sz="3300" b="0" dirty="0"/>
              <a:t>§  2. Minister właściwy do spraw budownictwa, lokalnego planowania i zagospodarowania przestrzennego oraz mieszkalnictwa, po zasięgnięciu opinii ministra właściwego do spraw zabezpieczenia społecznego oraz Państwowej Komisji Wyborczej, określi, w drodze rozporządzenia, warunki techniczne, jakim powinien odpowiadać lokal obwodowej komisji wyborczej, tak aby został dostosowany do potrzeb wyborców niepełnosprawnych.</a:t>
            </a:r>
            <a:br>
              <a:rPr lang="pl-PL" sz="3300" b="0" dirty="0"/>
            </a:br>
            <a:br>
              <a:rPr lang="pl-PL" sz="3300" dirty="0"/>
            </a:br>
            <a:endParaRPr lang="pl-PL" altLang="pl-PL" sz="3300" dirty="0"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 dirty="0"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800" dirty="0">
                <a:ea typeface="Calibri" panose="020F0502020204030204" pitchFamily="34" charset="0"/>
              </a:rPr>
              <a:t>Ustawa z dnia 5 stycznia 2011 r. Kodeks wyborczy (Dz. U. z 2022 r. poz. 1277 i 2418 oraz z 2023 r. poz. 497).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72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/>
            </a:br>
            <a:r>
              <a:rPr lang="pl-PL" b="1"/>
              <a:t>Kodeks wyborczy</a:t>
            </a:r>
            <a:br>
              <a:rPr lang="pl-PL"/>
            </a:br>
            <a:r>
              <a:rPr lang="pl-PL"/>
              <a:t>_____________________________________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953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2">
            <a:extLst>
              <a:ext uri="{FF2B5EF4-FFF2-40B4-BE49-F238E27FC236}">
                <a16:creationId xmlns:a16="http://schemas.microsoft.com/office/drawing/2014/main" id="{F60AA991-CC89-1E8E-E109-780174FE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9050"/>
            <a:ext cx="8374063" cy="47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ymbol zastępczy numeru slajdu 5">
            <a:extLst>
              <a:ext uri="{FF2B5EF4-FFF2-40B4-BE49-F238E27FC236}">
                <a16:creationId xmlns:a16="http://schemas.microsoft.com/office/drawing/2014/main" id="{1CD561EA-3713-E25F-5CD7-E00162C70BB4}"/>
              </a:ext>
            </a:extLst>
          </p:cNvPr>
          <p:cNvSpPr txBox="1">
            <a:spLocks/>
          </p:cNvSpPr>
          <p:nvPr/>
        </p:nvSpPr>
        <p:spPr bwMode="auto">
          <a:xfrm>
            <a:off x="9732964" y="6597650"/>
            <a:ext cx="9350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D9BAFE7-1955-49A3-AC9D-CE638C0FCCB3}" type="slidenum">
              <a:rPr lang="pl-PL" altLang="pl-PL" sz="12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sz="1200">
              <a:solidFill>
                <a:schemeClr val="bg1"/>
              </a:solidFill>
            </a:endParaRPr>
          </a:p>
        </p:txBody>
      </p:sp>
      <p:pic>
        <p:nvPicPr>
          <p:cNvPr id="12292" name="Obraz 1">
            <a:extLst>
              <a:ext uri="{FF2B5EF4-FFF2-40B4-BE49-F238E27FC236}">
                <a16:creationId xmlns:a16="http://schemas.microsoft.com/office/drawing/2014/main" id="{B53D9BDF-4807-303E-0BE5-3F371A3FB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36" y="552676"/>
            <a:ext cx="9058478" cy="580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az 2">
            <a:extLst>
              <a:ext uri="{FF2B5EF4-FFF2-40B4-BE49-F238E27FC236}">
                <a16:creationId xmlns:a16="http://schemas.microsoft.com/office/drawing/2014/main" id="{4AF4AA1A-8533-2175-E9C8-978202126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4" y="741363"/>
            <a:ext cx="18367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Obraz 3">
            <a:extLst>
              <a:ext uri="{FF2B5EF4-FFF2-40B4-BE49-F238E27FC236}">
                <a16:creationId xmlns:a16="http://schemas.microsoft.com/office/drawing/2014/main" id="{4EBE2C2D-7073-83B0-3CCA-23CFFE3D6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3429001"/>
            <a:ext cx="16827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Obraz 7">
            <a:extLst>
              <a:ext uri="{FF2B5EF4-FFF2-40B4-BE49-F238E27FC236}">
                <a16:creationId xmlns:a16="http://schemas.microsoft.com/office/drawing/2014/main" id="{1F66A04C-5AFF-7F4B-4CDD-CBA357FCE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6354948"/>
            <a:ext cx="7391596" cy="50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4">
            <a:extLst>
              <a:ext uri="{FF2B5EF4-FFF2-40B4-BE49-F238E27FC236}">
                <a16:creationId xmlns:a16="http://schemas.microsoft.com/office/drawing/2014/main" id="{F26AEEE5-C091-6090-0799-8B627B77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0"/>
            <a:ext cx="8229600" cy="476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000" b="1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0ACE3FFF-2336-0250-D46E-0A345E00C5D3}"/>
              </a:ext>
            </a:extLst>
          </p:cNvPr>
          <p:cNvGraphicFramePr/>
          <p:nvPr/>
        </p:nvGraphicFramePr>
        <p:xfrm>
          <a:off x="2253668" y="223279"/>
          <a:ext cx="7560840" cy="532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340" name="Obraz 2">
            <a:extLst>
              <a:ext uri="{FF2B5EF4-FFF2-40B4-BE49-F238E27FC236}">
                <a16:creationId xmlns:a16="http://schemas.microsoft.com/office/drawing/2014/main" id="{17C92D17-04CE-EEE2-95C9-4F0F7BCD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68" y="5642044"/>
            <a:ext cx="10551594" cy="92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2178995"/>
            <a:ext cx="10515600" cy="4017631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sz="3400" dirty="0"/>
              <a:t>Art. 186. </a:t>
            </a:r>
            <a:br>
              <a:rPr lang="pl-PL" sz="2400" dirty="0"/>
            </a:br>
            <a:endParaRPr lang="pl-PL" sz="2400" dirty="0"/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sz="3300" dirty="0"/>
              <a:t>§ 1. Lokale obwodowych komisji wyborczych, o których mowa w art. 16 § 1 pkt 3, zapewnia wójt, z tym że </a:t>
            </a:r>
            <a:r>
              <a:rPr lang="pl-PL" sz="3300" b="1" dirty="0"/>
              <a:t>w każdej gminie co najmniej 1/2 lokali </a:t>
            </a:r>
            <a:br>
              <a:rPr lang="pl-PL" sz="3300" b="1" dirty="0"/>
            </a:br>
            <a:r>
              <a:rPr lang="pl-PL" sz="3300" b="1" dirty="0"/>
              <a:t>obwodowych komisji wyborczych powinna być dostosowana do potrzeb wyborców </a:t>
            </a:r>
            <a:br>
              <a:rPr lang="pl-PL" sz="3300" b="1" dirty="0"/>
            </a:br>
            <a:r>
              <a:rPr lang="pl-PL" sz="3300" b="1" dirty="0"/>
              <a:t>niepełnosprawnych.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pl-PL" sz="3300" b="1" dirty="0"/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sz="3300" dirty="0"/>
              <a:t> </a:t>
            </a:r>
            <a:r>
              <a:rPr lang="pl-PL" sz="3300" b="0" dirty="0"/>
              <a:t>§  2. Minister właściwy do spraw budownictwa, lokalnego planowania i zagospodarowania przestrzennego oraz mieszkalnictwa, po zasięgnięciu opinii ministra właściwego do spraw zabezpieczenia społecznego oraz Państwowej Komisji Wyborczej, określi, w drodze rozporządzenia, warunki techniczne, jakim powinien odpowiadać lokal obwodowej komisji wyborczej, tak aby został dostosowany do potrzeb wyborców niepełnosprawnych.</a:t>
            </a:r>
            <a:br>
              <a:rPr lang="pl-PL" sz="3300" b="0" dirty="0"/>
            </a:br>
            <a:br>
              <a:rPr lang="pl-PL" sz="3300" dirty="0"/>
            </a:br>
            <a:endParaRPr lang="pl-PL" altLang="pl-PL" sz="3300" dirty="0"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 dirty="0"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800" dirty="0">
                <a:ea typeface="Calibri" panose="020F0502020204030204" pitchFamily="34" charset="0"/>
              </a:rPr>
              <a:t>Ustawa z dnia 5 stycznia 2011 r. Kodeks wyborczy (Dz. U. z 2022 r. poz. 1277 i 2418 oraz z 2023 r. poz. 497).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72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/>
            </a:br>
            <a:r>
              <a:rPr lang="pl-PL" b="1"/>
              <a:t>Kodeks wyborczy</a:t>
            </a:r>
            <a:br>
              <a:rPr lang="pl-PL"/>
            </a:br>
            <a:r>
              <a:rPr lang="pl-PL"/>
              <a:t>_____________________________________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4217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2178995"/>
            <a:ext cx="10515600" cy="4017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>
              <a:solidFill>
                <a:srgbClr val="0C0C0C"/>
              </a:solidFill>
              <a:ea typeface="Calibri" pitchFamily="34" charset="0"/>
              <a:cs typeface="Arial" charset="0"/>
            </a:endParaRPr>
          </a:p>
          <a:p>
            <a:pPr marL="0" indent="0" algn="ctr">
              <a:buNone/>
            </a:pPr>
            <a:endParaRPr lang="pl-PL" dirty="0">
              <a:solidFill>
                <a:srgbClr val="0C0C0C"/>
              </a:solidFill>
              <a:ea typeface="Calibri" pitchFamily="34" charset="0"/>
              <a:cs typeface="Arial" charset="0"/>
            </a:endParaRPr>
          </a:p>
          <a:p>
            <a:pPr marL="0" indent="0" algn="ctr">
              <a:buNone/>
            </a:pPr>
            <a:r>
              <a:rPr lang="pl-PL" dirty="0">
                <a:solidFill>
                  <a:srgbClr val="0C0C0C"/>
                </a:solidFill>
                <a:ea typeface="Calibri" pitchFamily="34" charset="0"/>
                <a:cs typeface="Arial" charset="0"/>
              </a:rPr>
              <a:t>ROZPORZĄDZENIE MINISTRA INFRASTRUKTURY</a:t>
            </a:r>
            <a:br>
              <a:rPr lang="pl-PL" b="0" dirty="0">
                <a:latin typeface="Arial" charset="0"/>
                <a:ea typeface="Calibri" pitchFamily="34" charset="0"/>
                <a:cs typeface="Arial" charset="0"/>
              </a:rPr>
            </a:br>
            <a:r>
              <a:rPr lang="pl-PL" b="0" dirty="0">
                <a:solidFill>
                  <a:srgbClr val="0C0C0C"/>
                </a:solidFill>
                <a:ea typeface="Calibri" pitchFamily="34" charset="0"/>
                <a:cs typeface="Arial" charset="0"/>
              </a:rPr>
              <a:t>z dnia 29 lipca 2011 r.</a:t>
            </a:r>
            <a:br>
              <a:rPr lang="pl-PL" b="0" dirty="0">
                <a:latin typeface="Arial" charset="0"/>
                <a:cs typeface="Arial" charset="0"/>
              </a:rPr>
            </a:br>
            <a:r>
              <a:rPr lang="pl-PL" dirty="0">
                <a:solidFill>
                  <a:srgbClr val="0C0C0C"/>
                </a:solidFill>
                <a:ea typeface="Calibri" pitchFamily="34" charset="0"/>
                <a:cs typeface="Calibri" pitchFamily="34" charset="0"/>
              </a:rPr>
              <a:t>w sprawie lokali obwodowych komisji wyborczych dostosowanych</a:t>
            </a:r>
            <a:br>
              <a:rPr lang="pl-PL" b="0" dirty="0">
                <a:latin typeface="Arial" charset="0"/>
                <a:cs typeface="Arial" charset="0"/>
              </a:rPr>
            </a:br>
            <a:r>
              <a:rPr lang="pl-PL" dirty="0">
                <a:solidFill>
                  <a:srgbClr val="0C0C0C"/>
                </a:solidFill>
                <a:ea typeface="Calibri" pitchFamily="34" charset="0"/>
                <a:cs typeface="Calibri" pitchFamily="34" charset="0"/>
              </a:rPr>
              <a:t>do potrzeb wyborców niepełnosprawnych</a:t>
            </a:r>
            <a:br>
              <a:rPr lang="pl-PL" dirty="0">
                <a:solidFill>
                  <a:srgbClr val="0C0C0C"/>
                </a:solidFill>
                <a:ea typeface="Calibri" pitchFamily="34" charset="0"/>
                <a:cs typeface="Calibri" pitchFamily="34" charset="0"/>
              </a:rPr>
            </a:br>
            <a:r>
              <a:rPr lang="pl-PL" dirty="0">
                <a:solidFill>
                  <a:srgbClr val="0C0C0C"/>
                </a:solidFill>
                <a:ea typeface="Calibri" pitchFamily="34" charset="0"/>
                <a:cs typeface="Calibri" pitchFamily="34" charset="0"/>
              </a:rPr>
              <a:t>(Dz. U. z 2019 r., poz. 336).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72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Kodeks wyborczy – akt wykonawczy</a:t>
            </a:r>
            <a:br>
              <a:rPr lang="pl-PL" dirty="0"/>
            </a:br>
            <a:r>
              <a:rPr lang="pl-PL" dirty="0"/>
              <a:t>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985341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2178995"/>
            <a:ext cx="10515600" cy="401763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l-PL" dirty="0">
              <a:solidFill>
                <a:srgbClr val="0C0C0C"/>
              </a:solidFill>
              <a:ea typeface="Calibri" pitchFamily="34" charset="0"/>
              <a:cs typeface="Arial" charset="0"/>
            </a:endParaRPr>
          </a:p>
          <a:p>
            <a:pPr marL="0" indent="0">
              <a:buNone/>
            </a:pPr>
            <a:r>
              <a:rPr lang="pl-PL" sz="3500" dirty="0"/>
              <a:t>Komitet ONZ ds. praw osób z niepełnosprawnościami w odniesieniu do Polski, wskazał że należy:</a:t>
            </a:r>
            <a:br>
              <a:rPr lang="pl-PL" sz="3500" dirty="0"/>
            </a:br>
            <a:br>
              <a:rPr lang="pl-PL" sz="3500" dirty="0"/>
            </a:br>
            <a:r>
              <a:rPr lang="pl-PL" sz="3500" b="1" dirty="0"/>
              <a:t>„Zapewnić wszystkim dostęp do wszystkich lokali wyborczych i procedur wyborczych osób z niepełnosprawnościami […]”. </a:t>
            </a:r>
            <a:br>
              <a:rPr lang="pl-PL" sz="3500" dirty="0"/>
            </a:br>
            <a:br>
              <a:rPr lang="pl-PL" dirty="0"/>
            </a:br>
            <a:r>
              <a:rPr lang="pl-PL" i="1" dirty="0"/>
              <a:t>UN </a:t>
            </a:r>
            <a:r>
              <a:rPr lang="pl-PL" i="1" dirty="0" err="1"/>
              <a:t>Committee</a:t>
            </a:r>
            <a:r>
              <a:rPr lang="pl-PL" i="1" dirty="0"/>
              <a:t> on the </a:t>
            </a:r>
            <a:r>
              <a:rPr lang="pl-PL" i="1" dirty="0" err="1"/>
              <a:t>Rights</a:t>
            </a:r>
            <a:r>
              <a:rPr lang="pl-PL" i="1" dirty="0"/>
              <a:t> of </a:t>
            </a:r>
            <a:r>
              <a:rPr lang="pl-PL" i="1" dirty="0" err="1"/>
              <a:t>Persons</a:t>
            </a:r>
            <a:r>
              <a:rPr lang="pl-PL" i="1" dirty="0"/>
              <a:t> with </a:t>
            </a:r>
            <a:r>
              <a:rPr lang="pl-PL" i="1" dirty="0" err="1"/>
              <a:t>Disabilities</a:t>
            </a:r>
            <a:r>
              <a:rPr lang="pl-PL" i="1" dirty="0"/>
              <a:t> </a:t>
            </a:r>
            <a:r>
              <a:rPr lang="pl-PL" i="1" dirty="0" err="1"/>
              <a:t>Concluding</a:t>
            </a:r>
            <a:r>
              <a:rPr lang="pl-PL" i="1" dirty="0"/>
              <a:t> </a:t>
            </a:r>
            <a:r>
              <a:rPr lang="pl-PL" i="1" dirty="0" err="1"/>
              <a:t>observations</a:t>
            </a:r>
            <a:r>
              <a:rPr lang="pl-PL" i="1" dirty="0"/>
              <a:t> on the </a:t>
            </a:r>
            <a:r>
              <a:rPr lang="pl-PL" i="1" dirty="0" err="1"/>
              <a:t>initial</a:t>
            </a:r>
            <a:r>
              <a:rPr lang="pl-PL" i="1" dirty="0"/>
              <a:t> report of Poland </a:t>
            </a:r>
            <a:r>
              <a:rPr lang="pl-PL" i="1" dirty="0" err="1"/>
              <a:t>adopted</a:t>
            </a:r>
            <a:r>
              <a:rPr lang="pl-PL" i="1" dirty="0"/>
              <a:t> by the </a:t>
            </a:r>
            <a:r>
              <a:rPr lang="pl-PL" i="1" dirty="0" err="1"/>
              <a:t>Committee</a:t>
            </a:r>
            <a:r>
              <a:rPr lang="pl-PL" i="1" dirty="0"/>
              <a:t> </a:t>
            </a:r>
            <a:r>
              <a:rPr lang="pl-PL" i="1" dirty="0" err="1"/>
              <a:t>at</a:t>
            </a:r>
            <a:r>
              <a:rPr lang="pl-PL" i="1" dirty="0"/>
              <a:t> </a:t>
            </a:r>
            <a:r>
              <a:rPr lang="pl-PL" i="1" dirty="0" err="1"/>
              <a:t>its</a:t>
            </a:r>
            <a:r>
              <a:rPr lang="pl-PL" i="1" dirty="0"/>
              <a:t> </a:t>
            </a:r>
            <a:r>
              <a:rPr lang="pl-PL" i="1" dirty="0" err="1"/>
              <a:t>twentieth</a:t>
            </a:r>
            <a:r>
              <a:rPr lang="pl-PL" i="1" dirty="0"/>
              <a:t> </a:t>
            </a:r>
            <a:r>
              <a:rPr lang="pl-PL" i="1" dirty="0" err="1"/>
              <a:t>session</a:t>
            </a:r>
            <a:r>
              <a:rPr lang="pl-PL" i="1" dirty="0"/>
              <a:t> (27 August–21 </a:t>
            </a:r>
            <a:r>
              <a:rPr lang="pl-PL" i="1" dirty="0" err="1"/>
              <a:t>September</a:t>
            </a:r>
            <a:r>
              <a:rPr lang="pl-PL" i="1" dirty="0"/>
              <a:t> 2018), CRPD/C/POL/CO/1.</a:t>
            </a:r>
            <a:br>
              <a:rPr lang="pl-PL" i="1" dirty="0"/>
            </a:br>
            <a:endParaRPr lang="pl-PL" i="1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72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4000" b="1" dirty="0"/>
              <a:t>Komitet ONZ ds. praw osób z niepełnosprawnościami</a:t>
            </a:r>
            <a:br>
              <a:rPr lang="pl-PL" dirty="0"/>
            </a:br>
            <a:r>
              <a:rPr lang="pl-PL" dirty="0"/>
              <a:t>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6769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Obraz 2">
            <a:extLst>
              <a:ext uri="{FF2B5EF4-FFF2-40B4-BE49-F238E27FC236}">
                <a16:creationId xmlns:a16="http://schemas.microsoft.com/office/drawing/2014/main" id="{10FE48FD-6183-92A0-56BD-A1754F518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30" y="5945189"/>
            <a:ext cx="594387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Obraz 4">
            <a:extLst>
              <a:ext uri="{FF2B5EF4-FFF2-40B4-BE49-F238E27FC236}">
                <a16:creationId xmlns:a16="http://schemas.microsoft.com/office/drawing/2014/main" id="{DD9694E9-F07A-F9FB-2138-14B882ED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3389"/>
            <a:ext cx="3951288" cy="61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Obraz 9">
            <a:extLst>
              <a:ext uri="{FF2B5EF4-FFF2-40B4-BE49-F238E27FC236}">
                <a16:creationId xmlns:a16="http://schemas.microsoft.com/office/drawing/2014/main" id="{2EBF3D50-85FF-066B-3D42-6638BC26D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67" y="1721527"/>
            <a:ext cx="36210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Obraz 10">
            <a:extLst>
              <a:ext uri="{FF2B5EF4-FFF2-40B4-BE49-F238E27FC236}">
                <a16:creationId xmlns:a16="http://schemas.microsoft.com/office/drawing/2014/main" id="{AA215C2C-B8D5-8134-9486-D4D2536A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23" y="409574"/>
            <a:ext cx="5014777" cy="89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CB292059-E12C-AE3C-87BA-A23206FD2256}"/>
              </a:ext>
            </a:extLst>
          </p:cNvPr>
          <p:cNvSpPr/>
          <p:nvPr/>
        </p:nvSpPr>
        <p:spPr>
          <a:xfrm>
            <a:off x="5019472" y="3594371"/>
            <a:ext cx="982764" cy="457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: w lewo 2">
            <a:extLst>
              <a:ext uri="{FF2B5EF4-FFF2-40B4-BE49-F238E27FC236}">
                <a16:creationId xmlns:a16="http://schemas.microsoft.com/office/drawing/2014/main" id="{A5D300A9-7E57-70D6-2F58-18FF52865E53}"/>
              </a:ext>
            </a:extLst>
          </p:cNvPr>
          <p:cNvSpPr/>
          <p:nvPr/>
        </p:nvSpPr>
        <p:spPr>
          <a:xfrm>
            <a:off x="10141051" y="5184843"/>
            <a:ext cx="1084667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numeru slajdu 5">
            <a:extLst>
              <a:ext uri="{FF2B5EF4-FFF2-40B4-BE49-F238E27FC236}">
                <a16:creationId xmlns:a16="http://schemas.microsoft.com/office/drawing/2014/main" id="{A4F48634-A2B8-63DC-5A01-87B6155FEA67}"/>
              </a:ext>
            </a:extLst>
          </p:cNvPr>
          <p:cNvSpPr txBox="1">
            <a:spLocks/>
          </p:cNvSpPr>
          <p:nvPr/>
        </p:nvSpPr>
        <p:spPr bwMode="auto">
          <a:xfrm>
            <a:off x="9732964" y="6597650"/>
            <a:ext cx="9350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0F70A53-17B4-41F3-A838-7145EC28254D}" type="slidenum">
              <a:rPr lang="pl-PL" altLang="pl-PL" sz="12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pl-PL" altLang="pl-PL" sz="1200">
              <a:solidFill>
                <a:schemeClr val="bg1"/>
              </a:solidFill>
            </a:endParaRPr>
          </a:p>
        </p:txBody>
      </p:sp>
      <p:pic>
        <p:nvPicPr>
          <p:cNvPr id="58371" name="Obraz 2">
            <a:extLst>
              <a:ext uri="{FF2B5EF4-FFF2-40B4-BE49-F238E27FC236}">
                <a16:creationId xmlns:a16="http://schemas.microsoft.com/office/drawing/2014/main" id="{A722BDB9-782A-E543-E759-BA25ECFFB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9" y="1557338"/>
            <a:ext cx="89122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Obraz 1">
            <a:extLst>
              <a:ext uri="{FF2B5EF4-FFF2-40B4-BE49-F238E27FC236}">
                <a16:creationId xmlns:a16="http://schemas.microsoft.com/office/drawing/2014/main" id="{ADD2177D-0E3A-5579-3D92-50CF45E04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37" y="692151"/>
            <a:ext cx="8573423" cy="72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numeru slajdu 5">
            <a:extLst>
              <a:ext uri="{FF2B5EF4-FFF2-40B4-BE49-F238E27FC236}">
                <a16:creationId xmlns:a16="http://schemas.microsoft.com/office/drawing/2014/main" id="{ADD3CFD3-5B73-ECB8-E137-4B8408348570}"/>
              </a:ext>
            </a:extLst>
          </p:cNvPr>
          <p:cNvSpPr txBox="1">
            <a:spLocks/>
          </p:cNvSpPr>
          <p:nvPr/>
        </p:nvSpPr>
        <p:spPr bwMode="auto">
          <a:xfrm>
            <a:off x="9732964" y="6597650"/>
            <a:ext cx="9350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2B01775-F704-47E8-B466-43372AE66A0A}" type="slidenum">
              <a:rPr lang="pl-PL" altLang="pl-PL" sz="12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sz="1200">
              <a:solidFill>
                <a:schemeClr val="bg1"/>
              </a:solidFill>
            </a:endParaRPr>
          </a:p>
        </p:txBody>
      </p:sp>
      <p:pic>
        <p:nvPicPr>
          <p:cNvPr id="64515" name="Obraz 6">
            <a:extLst>
              <a:ext uri="{FF2B5EF4-FFF2-40B4-BE49-F238E27FC236}">
                <a16:creationId xmlns:a16="http://schemas.microsoft.com/office/drawing/2014/main" id="{9DE00F42-1177-ACB5-8FB0-72260BEAA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47" y="1035377"/>
            <a:ext cx="7548664" cy="563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Obraz 5">
            <a:extLst>
              <a:ext uri="{FF2B5EF4-FFF2-40B4-BE49-F238E27FC236}">
                <a16:creationId xmlns:a16="http://schemas.microsoft.com/office/drawing/2014/main" id="{BCA62FF4-8DC8-469F-951C-C87495C6D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47" y="485810"/>
            <a:ext cx="7996136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54476" y="1984443"/>
            <a:ext cx="10575588" cy="463036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3800" b="1" dirty="0"/>
              <a:t>Ustawowe zwiększenie odsetka lokali wyborczych dostosowanych do potrzeb wyborców z niepełnosprawnościami</a:t>
            </a:r>
            <a:r>
              <a:rPr lang="pl-PL" sz="3800" dirty="0"/>
              <a:t>. Należy wskazać w ustawie etapy, docelowy odsetek i dokładne terminy zakończania działań (podobnie jak to miało miejsce w latach 2011-2015 na podstawie Ustawy z 5 stycznia 2011 r. – Przepisy wprowadzające ustawę – Kodeks wyborczy, Dz. U. z 2011 nr 21, poz. 113, ze zm.). </a:t>
            </a:r>
          </a:p>
          <a:p>
            <a:pPr marL="0" indent="0">
              <a:buNone/>
            </a:pPr>
            <a:r>
              <a:rPr lang="pl-PL" sz="3800" dirty="0"/>
              <a:t>Wprowadzenie do Kodeksu wyborczego zmiany polegającej na rozszerzeniu zakresu upoważnienia ustawowego do wydania rozporządzenia w sprawie warunków technicznych, jakim powinny odpowiadać lokale dostosowane do potrzeb wyborców z niepełnosprawnościami. Zmiana ma obejmować m.in. konieczność dostosowania do potrzeb wyborców z niepełnosprawnościami </a:t>
            </a:r>
            <a:r>
              <a:rPr lang="pl-PL" sz="3800" b="1" dirty="0"/>
              <a:t>bezpośredniej okolicy lokali wyborczych. </a:t>
            </a:r>
          </a:p>
          <a:p>
            <a:pPr marL="0" indent="0">
              <a:buNone/>
            </a:pPr>
            <a:r>
              <a:rPr lang="pl-PL" sz="3800" dirty="0"/>
              <a:t>Niezależnie od powyższych działań - </a:t>
            </a:r>
            <a:r>
              <a:rPr lang="pl-PL" sz="3800" b="1" dirty="0"/>
              <a:t>zwiększenie wymogów (również pod względem dostępności) przygotowania lokali wyborczych innych niż posiadające formalnie status dostosowanych do potrzeb wyborców z niepełnosprawnościami</a:t>
            </a:r>
            <a:r>
              <a:rPr lang="pl-PL" sz="3800" dirty="0"/>
              <a:t>. Obowiązujące przepisy Kodeksu wyborczego są obecnie w tym zakresie zdecydowanie niewystarczające. Tymczasem z lokali tych korzysta również część wyborców z niepełnosprawnościami (mając na względzie takie kwestie jak bliskość, dogodniejszy dojazd niż do lokali mających status dostosowanych itp.). Propozycja nawiązuje do projektu wypracowanego w 2019 roku – ustawy o zmianie ustawy – Kodeks wyborczy (Druk nr 3346).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97668" y="519727"/>
            <a:ext cx="10556132" cy="1026972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Propozycje zmian</a:t>
            </a:r>
            <a:br>
              <a:rPr lang="pl-PL" dirty="0"/>
            </a:br>
            <a:r>
              <a:rPr lang="pl-PL" dirty="0"/>
              <a:t>_____________________________________</a:t>
            </a:r>
          </a:p>
        </p:txBody>
      </p:sp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BE4479CF-F4AA-8E67-472D-6ED1D70A9F8F}"/>
              </a:ext>
            </a:extLst>
          </p:cNvPr>
          <p:cNvSpPr/>
          <p:nvPr/>
        </p:nvSpPr>
        <p:spPr>
          <a:xfrm>
            <a:off x="175098" y="2694561"/>
            <a:ext cx="379380" cy="3944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03375F8E-8545-2945-A438-7E36CBBC3412}"/>
              </a:ext>
            </a:extLst>
          </p:cNvPr>
          <p:cNvSpPr/>
          <p:nvPr/>
        </p:nvSpPr>
        <p:spPr>
          <a:xfrm>
            <a:off x="175097" y="3984776"/>
            <a:ext cx="379379" cy="3944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041A9A2C-4E7D-801D-D67A-DC918FD1A24A}"/>
              </a:ext>
            </a:extLst>
          </p:cNvPr>
          <p:cNvSpPr/>
          <p:nvPr/>
        </p:nvSpPr>
        <p:spPr>
          <a:xfrm>
            <a:off x="175098" y="5350213"/>
            <a:ext cx="379379" cy="3944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62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6B7B22-0DF7-E1D7-6127-BE6EB4B68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6600" b="1" dirty="0"/>
          </a:p>
          <a:p>
            <a:pPr marL="0" indent="0">
              <a:buNone/>
            </a:pPr>
            <a:endParaRPr lang="pl-PL" sz="6600" b="1" dirty="0"/>
          </a:p>
          <a:p>
            <a:pPr marL="0" indent="0">
              <a:buNone/>
            </a:pPr>
            <a:r>
              <a:rPr lang="pl-PL" sz="6600" b="1" dirty="0"/>
              <a:t>PRAWO WYBORCZE</a:t>
            </a:r>
          </a:p>
          <a:p>
            <a:pPr marL="0" indent="0">
              <a:buNone/>
            </a:pPr>
            <a:r>
              <a:rPr lang="pl-PL" dirty="0"/>
              <a:t>___________________________________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Konsultacje społeczne</a:t>
            </a:r>
          </a:p>
        </p:txBody>
      </p:sp>
    </p:spTree>
    <p:extLst>
      <p:ext uri="{BB962C8B-B14F-4D97-AF65-F5344CB8AC3E}">
        <p14:creationId xmlns:p14="http://schemas.microsoft.com/office/powerpoint/2010/main" val="481820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64205" y="1838528"/>
            <a:ext cx="10789596" cy="5087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dirty="0"/>
              <a:t>Art. 186. </a:t>
            </a:r>
          </a:p>
          <a:p>
            <a:pPr marL="0" indent="0">
              <a:buNone/>
            </a:pPr>
            <a:r>
              <a:rPr lang="pl-PL" sz="2200" dirty="0"/>
              <a:t>§ 2. W każdej gminie co najmniej </a:t>
            </a:r>
            <a:r>
              <a:rPr lang="pl-PL" sz="2200" b="1" dirty="0"/>
              <a:t>1/2 lokali</a:t>
            </a:r>
            <a:r>
              <a:rPr lang="pl-PL" sz="2200" dirty="0"/>
              <a:t> obwodowych komisji wyborczych powinna być dostosowana do potrzeb wyborców z niepełnosprawnościami.</a:t>
            </a:r>
          </a:p>
          <a:p>
            <a:pPr marL="0" indent="0">
              <a:buNone/>
            </a:pPr>
            <a:r>
              <a:rPr lang="pl-PL" sz="2200" dirty="0"/>
              <a:t>§ 3. Minister właściwy do spraw budownictwa, planowania i zagospodarowania przestrzennego oraz mieszkalnictwa, po zasięgnięciu opinii Przewodniczącego Komitetu do spraw Osób z Niepełnosprawnościami oraz Państwowej Komisji Wyborczej, określi, w drodze rozporządzenia:</a:t>
            </a:r>
          </a:p>
          <a:p>
            <a:pPr marL="0" indent="0">
              <a:buNone/>
            </a:pPr>
            <a:r>
              <a:rPr lang="pl-PL" sz="2200" dirty="0"/>
              <a:t>1) </a:t>
            </a:r>
            <a:r>
              <a:rPr lang="pl-PL" sz="2200" b="1" dirty="0"/>
              <a:t>warunki techniczne, jakim powinien odpowiadać lokal obwodowej komisji wyborczej, z wyłączeniem lokali w obwodach głosowania, o których mowa w art. 12 § 4 i 7, art. 14 § 1 i art. 15 § 1, w tym niezbędne wyposażenie lokalu wyborczego oraz wymagania dotyczące miejsc zapewniających tajność głosowania,</a:t>
            </a:r>
          </a:p>
          <a:p>
            <a:pPr marL="0" indent="0">
              <a:buNone/>
            </a:pPr>
            <a:r>
              <a:rPr lang="pl-PL" sz="2200" dirty="0"/>
              <a:t>2) warunki techniczne, jakim powinien odpowiadać lokal obwodowej komisji wyborczej, o którym mowa w art. 16 § 1 pkt 3, </a:t>
            </a:r>
            <a:r>
              <a:rPr lang="pl-PL" sz="2200" b="1" dirty="0"/>
              <a:t>oraz jego najbliższe otoczenie</a:t>
            </a:r>
            <a:r>
              <a:rPr lang="pl-PL" sz="2200" dirty="0"/>
              <a:t>, tak aby został dostosowany do potrzeb wyborców z niepełnosprawnościami”;</a:t>
            </a:r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endParaRPr lang="pl-PL" sz="2200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727"/>
            <a:ext cx="10515600" cy="803310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Kodeks wyborczy – propozycje zmian</a:t>
            </a:r>
            <a:br>
              <a:rPr lang="pl-PL" dirty="0"/>
            </a:br>
            <a:r>
              <a:rPr lang="pl-PL" dirty="0"/>
              <a:t>_____________________________________</a:t>
            </a:r>
          </a:p>
        </p:txBody>
      </p:sp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B4C1502F-269E-F80C-3E60-F6CDDB6E3423}"/>
              </a:ext>
            </a:extLst>
          </p:cNvPr>
          <p:cNvSpPr/>
          <p:nvPr/>
        </p:nvSpPr>
        <p:spPr>
          <a:xfrm>
            <a:off x="0" y="4786007"/>
            <a:ext cx="565825" cy="4018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Strzałka: w górę 2">
            <a:extLst>
              <a:ext uri="{FF2B5EF4-FFF2-40B4-BE49-F238E27FC236}">
                <a16:creationId xmlns:a16="http://schemas.microsoft.com/office/drawing/2014/main" id="{3220A2AC-627D-59B1-05C5-09C2B72649F5}"/>
              </a:ext>
            </a:extLst>
          </p:cNvPr>
          <p:cNvSpPr/>
          <p:nvPr/>
        </p:nvSpPr>
        <p:spPr>
          <a:xfrm>
            <a:off x="6682902" y="6270180"/>
            <a:ext cx="484632" cy="58782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górę 5">
            <a:extLst>
              <a:ext uri="{FF2B5EF4-FFF2-40B4-BE49-F238E27FC236}">
                <a16:creationId xmlns:a16="http://schemas.microsoft.com/office/drawing/2014/main" id="{D7004671-1BD3-F3E3-E9C7-33D81E85B231}"/>
              </a:ext>
            </a:extLst>
          </p:cNvPr>
          <p:cNvSpPr/>
          <p:nvPr/>
        </p:nvSpPr>
        <p:spPr>
          <a:xfrm>
            <a:off x="5671226" y="2928026"/>
            <a:ext cx="45719" cy="4571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FF8F8316-75B1-3DF7-881A-B25DF016DC02}"/>
              </a:ext>
            </a:extLst>
          </p:cNvPr>
          <p:cNvSpPr/>
          <p:nvPr/>
        </p:nvSpPr>
        <p:spPr>
          <a:xfrm>
            <a:off x="4747098" y="1731523"/>
            <a:ext cx="484632" cy="6087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2734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2178995"/>
            <a:ext cx="10515600" cy="4017631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dirty="0"/>
              <a:t>[…] Art. 182. Liczba lokali obwodowych komisji wyborczych dostosowanych do potrzeb wyborców z niepełnosprawnościami na terenie każdej gminy powinna wynosić co najmniej:</a:t>
            </a:r>
          </a:p>
          <a:p>
            <a:pPr marL="0" indent="0">
              <a:buNone/>
            </a:pPr>
            <a:r>
              <a:rPr lang="pl-PL" dirty="0"/>
              <a:t>1) do dnia 31 grudnia 2024 r. – 2/3 wszystkich lokali obwodowych komisji wyborczych w danej gminie;</a:t>
            </a:r>
          </a:p>
          <a:p>
            <a:pPr marL="0" indent="0">
              <a:buNone/>
            </a:pPr>
            <a:r>
              <a:rPr lang="pl-PL" dirty="0"/>
              <a:t>2) do dnia 31 grudnia 2025 r. – 4/5 wszystkich lokali obwodowych komisji wyborczych w danej gminie;</a:t>
            </a:r>
          </a:p>
          <a:p>
            <a:pPr marL="0" indent="0">
              <a:buNone/>
            </a:pPr>
            <a:r>
              <a:rPr lang="pl-PL" dirty="0"/>
              <a:t>3) do dnia 31 grudnia 2026 r. – 9/10 wszystkich lokali obwodowych komisji wyborczych w danej gminie.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727"/>
            <a:ext cx="10515600" cy="1036700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Propozycje w zakresie przepisów wprowadzających Ustawę o wyrównywaniu szans osób z niepełnosprawnościami</a:t>
            </a:r>
            <a:br>
              <a:rPr lang="pl-PL" dirty="0"/>
            </a:br>
            <a:r>
              <a:rPr lang="pl-PL" dirty="0"/>
              <a:t>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078845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57F15A-8FAA-ED32-AC57-CEE9A1B83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pl-PL" sz="7200" b="1" dirty="0"/>
              <a:t>Procedury głosowania</a:t>
            </a:r>
          </a:p>
        </p:txBody>
      </p:sp>
    </p:spTree>
    <p:extLst>
      <p:ext uri="{BB962C8B-B14F-4D97-AF65-F5344CB8AC3E}">
        <p14:creationId xmlns:p14="http://schemas.microsoft.com/office/powerpoint/2010/main" val="3000386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2178995"/>
            <a:ext cx="10515600" cy="4017631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dirty="0"/>
              <a:t>„Alternatywne” procedury głosowania: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głosowanie korespondencyjne</a:t>
            </a:r>
          </a:p>
          <a:p>
            <a:pPr marL="0" indent="0">
              <a:buNone/>
            </a:pPr>
            <a:r>
              <a:rPr lang="pl-PL" dirty="0"/>
              <a:t>głosowanie przez pełnomocnika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Uprawnieni:</a:t>
            </a:r>
          </a:p>
          <a:p>
            <a:pPr marL="0" indent="0">
              <a:buNone/>
            </a:pPr>
            <a:r>
              <a:rPr lang="pl-PL" b="1" dirty="0"/>
              <a:t>niektórzy wyborcy z niepełnosprawnościami (o znacznym albo umiarkowanym stopniu niepełnosprawności, ewentualnie z równoważnym orzeczeniem), </a:t>
            </a:r>
            <a:r>
              <a:rPr lang="pl-PL" dirty="0"/>
              <a:t>a także wyborcy, którzy ukończyli 60. rok życia (bez względu na niepełnosprawność). Kwarantanna </a:t>
            </a:r>
            <a:r>
              <a:rPr lang="pl-PL"/>
              <a:t>i izolacja </a:t>
            </a:r>
            <a:r>
              <a:rPr lang="pl-PL" dirty="0"/>
              <a:t>(głosowanie korespondencyjne).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72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Kodeks wyborczy</a:t>
            </a:r>
            <a:br>
              <a:rPr lang="pl-PL" dirty="0"/>
            </a:br>
            <a:r>
              <a:rPr lang="pl-PL" dirty="0"/>
              <a:t>_____________________________________</a:t>
            </a:r>
          </a:p>
        </p:txBody>
      </p:sp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F1D614DB-483F-1817-065B-B518C6A8E8CA}"/>
              </a:ext>
            </a:extLst>
          </p:cNvPr>
          <p:cNvSpPr/>
          <p:nvPr/>
        </p:nvSpPr>
        <p:spPr>
          <a:xfrm>
            <a:off x="334925" y="3606333"/>
            <a:ext cx="453114" cy="3678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36E7EF03-6013-4E1D-6018-860611FD18BE}"/>
              </a:ext>
            </a:extLst>
          </p:cNvPr>
          <p:cNvSpPr/>
          <p:nvPr/>
        </p:nvSpPr>
        <p:spPr>
          <a:xfrm>
            <a:off x="334925" y="3245050"/>
            <a:ext cx="453114" cy="3678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7028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2178995"/>
            <a:ext cx="10515600" cy="4017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Komitet sformułował w dniu 29 października 2018 r. swoje rekomendacje zawarte w uwagach końcowych dotyczących wstępnego sprawozdania Polski o wdrażaniu postanowień Konwencji (CRPD/C/POL/CO/1). </a:t>
            </a:r>
          </a:p>
          <a:p>
            <a:pPr marL="0" indent="0">
              <a:buNone/>
            </a:pPr>
            <a:r>
              <a:rPr lang="pl-PL" sz="3200" dirty="0"/>
              <a:t>Punkt 52b tego dokumentu stanowi zalecenie w kontekście głosowania korespondencyjnego, aby </a:t>
            </a:r>
            <a:r>
              <a:rPr lang="pl-PL" sz="3200" b="1" dirty="0"/>
              <a:t>„Wycofać nowelizację prawa wyborczego z 2018 r. i zapewnić dostępność procedur głosowania dla wszystkich osób z niepełnosprawnościami”.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72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4000" b="1" dirty="0"/>
              <a:t>Komitet ONZ ds. Praw Osób z Niepełnosprawnościami</a:t>
            </a:r>
            <a:br>
              <a:rPr lang="pl-PL" dirty="0"/>
            </a:br>
            <a:r>
              <a:rPr lang="pl-PL" dirty="0"/>
              <a:t>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59951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2178995"/>
            <a:ext cx="10515600" cy="40176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Głosowanie korespondencyjne:</a:t>
            </a:r>
          </a:p>
          <a:p>
            <a:pPr marL="0" indent="0">
              <a:buNone/>
            </a:pPr>
            <a:r>
              <a:rPr lang="pl-PL" dirty="0"/>
              <a:t>Uprawniony: każdy wyborca z niepełnosprawnością (obecnie wyborcy z niepełnosprawnościami w stopniu znacznym i umiarkowanym).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Głosowanie przez pełnomocnika:</a:t>
            </a:r>
          </a:p>
          <a:p>
            <a:pPr marL="0" indent="0">
              <a:buNone/>
            </a:pPr>
            <a:r>
              <a:rPr lang="pl-PL" dirty="0"/>
              <a:t>Uprawniony: każdy wyborca z niepełnosprawnością (obecnie wyborcy z niepełnosprawnościami w stopniu znacznym i umiarkowanym).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72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Kodeks wyborczy – propozycje zmian</a:t>
            </a:r>
            <a:br>
              <a:rPr lang="pl-PL" dirty="0"/>
            </a:br>
            <a:r>
              <a:rPr lang="pl-PL" dirty="0"/>
              <a:t>_____________________________________</a:t>
            </a:r>
          </a:p>
        </p:txBody>
      </p:sp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C9232AF4-6B83-DDCF-E79F-861446C53AAC}"/>
              </a:ext>
            </a:extLst>
          </p:cNvPr>
          <p:cNvSpPr/>
          <p:nvPr/>
        </p:nvSpPr>
        <p:spPr>
          <a:xfrm>
            <a:off x="137809" y="3211003"/>
            <a:ext cx="700391" cy="4359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614E0802-89A8-DD3F-4447-94F4B7C54FF3}"/>
              </a:ext>
            </a:extLst>
          </p:cNvPr>
          <p:cNvSpPr/>
          <p:nvPr/>
        </p:nvSpPr>
        <p:spPr>
          <a:xfrm>
            <a:off x="137809" y="5158626"/>
            <a:ext cx="700391" cy="4359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093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CADA31-0032-3768-50F1-53EDEA15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pl-PL" sz="4100" b="1" dirty="0"/>
              <a:t>Elektroniczne urządzenie do głosowania</a:t>
            </a:r>
            <a:endParaRPr lang="pl-PL" sz="41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2F2A50-6157-18A9-E8FE-642C3872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200" b="1" dirty="0"/>
              <a:t>Cel:</a:t>
            </a:r>
          </a:p>
          <a:p>
            <a:pPr marL="0" indent="0">
              <a:buNone/>
            </a:pPr>
            <a:r>
              <a:rPr lang="pl-PL" sz="2300" dirty="0"/>
              <a:t>Mechanizm ten ma wyjść naprzeciw postulatom umożliwienia oddawania głosu w lokalu wyborczym w sposób samodzielny, w pełni niezależny, a jednocześnie tajny przez wyborców z niepełnosprawnościami manualnymi. </a:t>
            </a:r>
          </a:p>
          <a:p>
            <a:pPr marL="0" indent="0">
              <a:buNone/>
            </a:pPr>
            <a:endParaRPr lang="pl-PL" sz="2300" dirty="0"/>
          </a:p>
          <a:p>
            <a:pPr marL="0" indent="0">
              <a:buNone/>
            </a:pPr>
            <a:r>
              <a:rPr lang="pl-PL" sz="2200" b="1" dirty="0"/>
              <a:t>Uprawnieni do skorzystania: </a:t>
            </a:r>
          </a:p>
          <a:p>
            <a:pPr marL="0" indent="0">
              <a:buNone/>
            </a:pPr>
            <a:r>
              <a:rPr lang="pl-PL" sz="2300" dirty="0"/>
              <a:t>Wszyscy wyborcy z niepełnosprawnościami. </a:t>
            </a:r>
          </a:p>
          <a:p>
            <a:pPr marL="0" indent="0">
              <a:buNone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370149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CADA31-0032-3768-50F1-53EDEA15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pl-PL" sz="4100" b="1" dirty="0"/>
              <a:t>Elektroniczne urządzenie do głosowania</a:t>
            </a:r>
            <a:endParaRPr lang="pl-PL" sz="41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2F2A50-6157-18A9-E8FE-642C3872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l-PL" sz="2200" b="1" dirty="0"/>
              <a:t>Zasady:</a:t>
            </a:r>
          </a:p>
          <a:p>
            <a:r>
              <a:rPr lang="pl-PL" sz="2200" dirty="0"/>
              <a:t>w każdej gminie, w co najmniej jednym lokalu wyborczym urządzenie takie będzie dostępne dla wyborców. Informację o lokalu podaje do publicznej wiadomości wójt (burmistrz, prezydent miasta), a także Państwowa Komisja Wyborcza.</a:t>
            </a:r>
          </a:p>
          <a:p>
            <a:r>
              <a:rPr lang="pl-PL" sz="2200" dirty="0"/>
              <a:t>Urządzenie ma zastosowanie jedynie w konkretnym lokalu wyborczym, wspierając wyborcę z niepełnosprawnością w procedurze wskazania swojej preferencji na karcie do głosowania. </a:t>
            </a:r>
          </a:p>
          <a:p>
            <a:r>
              <a:rPr lang="pl-PL" sz="2200" dirty="0"/>
              <a:t>urządzenia nie będą ze sobą połączone za pośrednictwem publicznie dostępnej sieci elektronicznego przekazywania danych.</a:t>
            </a:r>
          </a:p>
        </p:txBody>
      </p:sp>
    </p:spTree>
    <p:extLst>
      <p:ext uri="{BB962C8B-B14F-4D97-AF65-F5344CB8AC3E}">
        <p14:creationId xmlns:p14="http://schemas.microsoft.com/office/powerpoint/2010/main" val="1738764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CADA31-0032-3768-50F1-53EDEA15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pl-PL" sz="4100" b="1" dirty="0"/>
              <a:t>Elektroniczne urządzenie do głosowania</a:t>
            </a:r>
            <a:endParaRPr lang="pl-PL" sz="41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2F2A50-6157-18A9-E8FE-642C3872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pl-PL" sz="2200" b="1" dirty="0"/>
              <a:t>Zasady:</a:t>
            </a:r>
          </a:p>
          <a:p>
            <a:r>
              <a:rPr lang="pl-PL" sz="2200" dirty="0"/>
              <a:t>Wyborca z niepełnosprawnością po stwierdzeniu jego tożsamości może głosować z pomocą elektronicznego urządzenia do głosowania. </a:t>
            </a:r>
          </a:p>
          <a:p>
            <a:r>
              <a:rPr lang="pl-PL" sz="2200" dirty="0"/>
              <a:t>Wyborca wypełnia kartę do głosowania z pomocą elektronicznego urządzenia do głosowania i otrzymuje jej wydruk.</a:t>
            </a:r>
          </a:p>
          <a:p>
            <a:r>
              <a:rPr lang="pl-PL" sz="2200" dirty="0"/>
              <a:t>Następnie wrzuca kartę do urny (zgodnie z art. 52 § 2 KW).</a:t>
            </a:r>
          </a:p>
          <a:p>
            <a:r>
              <a:rPr lang="pl-PL" sz="2200" dirty="0"/>
              <a:t>Warunki techniczne urządzenia uregulowane zostaną w Rozporządzeniu.</a:t>
            </a:r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841472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57F15A-8FAA-ED32-AC57-CEE9A1B83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0" y="1008993"/>
            <a:ext cx="9872385" cy="3679739"/>
          </a:xfrm>
        </p:spPr>
        <p:txBody>
          <a:bodyPr anchor="b">
            <a:normAutofit/>
          </a:bodyPr>
          <a:lstStyle/>
          <a:p>
            <a:pPr algn="l"/>
            <a:r>
              <a:rPr lang="pl-PL" sz="7200" b="1" dirty="0"/>
              <a:t>Informacja o komitetach wyborczych i kandydatach</a:t>
            </a:r>
          </a:p>
        </p:txBody>
      </p:sp>
    </p:spTree>
    <p:extLst>
      <p:ext uri="{BB962C8B-B14F-4D97-AF65-F5344CB8AC3E}">
        <p14:creationId xmlns:p14="http://schemas.microsoft.com/office/powerpoint/2010/main" val="327429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452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Art. 62.</a:t>
            </a:r>
          </a:p>
          <a:p>
            <a:pPr marL="0" indent="0">
              <a:buNone/>
            </a:pPr>
            <a:r>
              <a:rPr lang="pl-PL" dirty="0"/>
              <a:t>1. Obywatel polski ma prawo udziału w referendum oraz prawo wybierania Prezydenta Rzeczypospolitej, posłów, senatorów i przedstawicieli do organów samorządu terytorialnego, jeżeli najpóźniej w dniu głosowania kończy 18 lat.</a:t>
            </a:r>
          </a:p>
          <a:p>
            <a:pPr marL="0" indent="0">
              <a:buNone/>
            </a:pPr>
            <a:r>
              <a:rPr lang="pl-PL" dirty="0"/>
              <a:t>Art. 96.</a:t>
            </a:r>
          </a:p>
          <a:p>
            <a:pPr marL="0" indent="0">
              <a:buNone/>
            </a:pPr>
            <a:r>
              <a:rPr lang="pl-PL" dirty="0"/>
              <a:t>2. Wybory do Sejmu są powszechne, równe, bezpośrednie i proporcjonalne oraz odbywają się w głosowaniu tajnym.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b="1" dirty="0"/>
              <a:t>Konstytucja RP</a:t>
            </a:r>
            <a:br>
              <a:rPr lang="pl-PL" dirty="0"/>
            </a:br>
            <a:r>
              <a:rPr lang="pl-PL" dirty="0"/>
              <a:t>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687854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2178994"/>
            <a:ext cx="10515600" cy="4435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omitety wyborcze prowadzące agitację wyborczą o zasięgu ogólnokrajowym, w ramach wynikającej z przepisów Kodeksu wyborczego bezpłatnej emisji audycji wyborczych w ogólnokrajowych programach publicznych nadawców radiowych i telewizyjnych zobowiązane będą do tłumaczenia tych audycji na język migowy. </a:t>
            </a:r>
          </a:p>
          <a:p>
            <a:pPr marL="0" indent="0"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Telewizja Polska S.A., w toku debat przedstawicieli komitetów wyborczych przez wyborami do Sejmu RP i przed wyborami do Parlamentu Europejskiego oraz debat kandydatów przed wyborami Prezydenta Rzeczypospolitej, ma obowiązek stosowania każdorazowo rozwiązań zapewniających ich dostępność dla osób z niepełnosprawnością słuchu.</a:t>
            </a:r>
          </a:p>
          <a:p>
            <a:pPr marL="0" indent="0">
              <a:buNone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Propozycje powyższe nawiązują do postulatów z petycji nr BKSP-145-559/19, które zostały następnie zawarte w projekcie ustawy o zmianie ustawy Kodeks wyborczy (Druk sejmowy nr 1695).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72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Kodeks wyborczy – propozycje zmian</a:t>
            </a:r>
            <a:br>
              <a:rPr lang="pl-PL" dirty="0"/>
            </a:br>
            <a:r>
              <a:rPr lang="pl-PL" dirty="0"/>
              <a:t>_____________________________________</a:t>
            </a:r>
          </a:p>
        </p:txBody>
      </p:sp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C9232AF4-6B83-DDCF-E79F-861446C53AAC}"/>
              </a:ext>
            </a:extLst>
          </p:cNvPr>
          <p:cNvSpPr/>
          <p:nvPr/>
        </p:nvSpPr>
        <p:spPr>
          <a:xfrm>
            <a:off x="68902" y="2594172"/>
            <a:ext cx="700391" cy="4359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614E0802-89A8-DD3F-4447-94F4B7C54FF3}"/>
              </a:ext>
            </a:extLst>
          </p:cNvPr>
          <p:cNvSpPr/>
          <p:nvPr/>
        </p:nvSpPr>
        <p:spPr>
          <a:xfrm>
            <a:off x="68903" y="4485817"/>
            <a:ext cx="700391" cy="4359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908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57F15A-8FAA-ED32-AC57-CEE9A1B83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pl-PL" sz="7200" b="1"/>
              <a:t>Prawa wyborcze osób ubezwłasnowolnionych</a:t>
            </a:r>
          </a:p>
        </p:txBody>
      </p:sp>
    </p:spTree>
    <p:extLst>
      <p:ext uri="{BB962C8B-B14F-4D97-AF65-F5344CB8AC3E}">
        <p14:creationId xmlns:p14="http://schemas.microsoft.com/office/powerpoint/2010/main" val="2055083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2178995"/>
            <a:ext cx="10515600" cy="4017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Art. 62.</a:t>
            </a:r>
          </a:p>
          <a:p>
            <a:pPr marL="514350" indent="-514350">
              <a:buAutoNum type="arabicPeriod"/>
            </a:pPr>
            <a:r>
              <a:rPr lang="pl-PL" dirty="0"/>
              <a:t>Obywatel polski ma prawo udziału w referendum oraz prawo wybierania Prezydenta Rzeczypospolitej, posłów, senatorów i przedstawicieli do organów samorządu terytorialnego, jeżeli najpóźniej w dniu głosowania kończy 18 lat.</a:t>
            </a:r>
          </a:p>
          <a:p>
            <a:pPr marL="514350" indent="-514350">
              <a:buAutoNum type="arabicPeriod"/>
            </a:pPr>
            <a:r>
              <a:rPr lang="pl-PL" dirty="0"/>
              <a:t>Prawo udziału w referendum oraz prawo wybierania nie przysługuje osobom, które prawomocnym orzeczeniem sądowym są </a:t>
            </a:r>
            <a:r>
              <a:rPr lang="pl-PL" b="1" dirty="0"/>
              <a:t>ubezwłasnowolnione</a:t>
            </a:r>
            <a:r>
              <a:rPr lang="pl-PL" dirty="0"/>
              <a:t> lub pozbawione praw publicznych albo wyborczych.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72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Konstytucja RP</a:t>
            </a:r>
            <a:br>
              <a:rPr lang="pl-PL" dirty="0"/>
            </a:br>
            <a:r>
              <a:rPr lang="pl-PL" dirty="0"/>
              <a:t>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911121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729574" y="1838529"/>
            <a:ext cx="10624226" cy="48930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Kodeks wyborczy powtarza postanowienia Konstytucji RP (art. 62 ust. 2), wskazując konsekwentnie, że osoby ubezwłasnowolnione prawomocnym orzeczeniem sądu nie mają praw wyborczych (art. 10 §  2 pkt. 3 Kodeksu wyborczego). </a:t>
            </a:r>
          </a:p>
          <a:p>
            <a:pPr marL="0" indent="0">
              <a:buNone/>
            </a:pPr>
            <a:endParaRPr lang="pl-PL" b="1" u="sng" dirty="0"/>
          </a:p>
          <a:p>
            <a:pPr marL="0" indent="0">
              <a:buNone/>
            </a:pPr>
            <a:r>
              <a:rPr lang="pl-PL" b="1" u="sng" dirty="0"/>
              <a:t>Ale:  wybory do Parlamentu Europejskiego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Propozycja:</a:t>
            </a:r>
          </a:p>
          <a:p>
            <a:pPr marL="0" indent="0">
              <a:buNone/>
            </a:pPr>
            <a:r>
              <a:rPr lang="pl-PL" dirty="0"/>
              <a:t>w art. 10 po § 2 dodaje się § 3 w następującym brzmieniu:</a:t>
            </a:r>
          </a:p>
          <a:p>
            <a:pPr marL="0" indent="0">
              <a:buNone/>
            </a:pPr>
            <a:r>
              <a:rPr lang="pl-PL" b="1" dirty="0"/>
              <a:t>„§ 3. Przepisu § 2 pkt 3 nie stosuje się do wyborów do Parlamentu Europejskiego.”</a:t>
            </a:r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r>
              <a:rPr lang="pl-PL" sz="2200" dirty="0"/>
              <a:t>Uwaga: propozycja jest dalej idąca niż przewidziana w senackim projekcie ustawy o zmianie ustawy – Kodeks wyborczy (Druk 490). Należy odnotować petycję P10-72/20 Helsińskiej Fundacji Praw Człowieka.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727"/>
            <a:ext cx="10515600" cy="728080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Kodeks wyborczy</a:t>
            </a:r>
            <a:br>
              <a:rPr lang="pl-PL" dirty="0"/>
            </a:br>
            <a:r>
              <a:rPr lang="pl-PL" dirty="0"/>
              <a:t>_____________________________________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77CEC53-995F-8D24-8109-85B413C02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60" y="4086898"/>
            <a:ext cx="6031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99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57F15A-8FAA-ED32-AC57-CEE9A1B83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pl-PL" sz="7200" b="1" dirty="0"/>
              <a:t>Pełnienie funkcji z wyboru przez osoby z niepełnosprawnościami</a:t>
            </a:r>
          </a:p>
        </p:txBody>
      </p:sp>
    </p:spTree>
    <p:extLst>
      <p:ext uri="{BB962C8B-B14F-4D97-AF65-F5344CB8AC3E}">
        <p14:creationId xmlns:p14="http://schemas.microsoft.com/office/powerpoint/2010/main" val="2963042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2178995"/>
            <a:ext cx="10515600" cy="4017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Cel:</a:t>
            </a:r>
          </a:p>
          <a:p>
            <a:pPr marL="0" indent="0"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zapewnienie osobom z niepełnosprawnościami możliwości pełnienia funkcji, na które zostały wybrane.</a:t>
            </a:r>
          </a:p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</a:rPr>
              <a:t>Propozycja:</a:t>
            </a:r>
          </a:p>
          <a:p>
            <a:pPr marL="0" indent="0"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wykreślenie obecnej przesłanki wygaśnięcia mandatu wójta, burmistrza lub prezydenta miasta, jaką jest uzyskanie orzeczenia o niezdolności do pracy lub niezdolności do samodzielnej egzystencji w trybie określonym w przepisach o emeryturach i rentach z Funduszu Ubezpieczeń Społecznych, na okres co najmniej do końca kadencji (art. 492 § 1 pkt 6 Kodeksu wyborczego).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72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Kodeks wyborczy – propozycje zmian</a:t>
            </a:r>
            <a:br>
              <a:rPr lang="pl-PL" dirty="0"/>
            </a:br>
            <a:r>
              <a:rPr lang="pl-PL" dirty="0"/>
              <a:t>_____________________________________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614E0802-89A8-DD3F-4447-94F4B7C54FF3}"/>
              </a:ext>
            </a:extLst>
          </p:cNvPr>
          <p:cNvSpPr/>
          <p:nvPr/>
        </p:nvSpPr>
        <p:spPr>
          <a:xfrm>
            <a:off x="68903" y="4485817"/>
            <a:ext cx="700391" cy="4359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880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57F15A-8FAA-ED32-AC57-CEE9A1B83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pl-PL" sz="7200" b="1" dirty="0"/>
              <a:t>Terminologia </a:t>
            </a:r>
          </a:p>
        </p:txBody>
      </p:sp>
    </p:spTree>
    <p:extLst>
      <p:ext uri="{BB962C8B-B14F-4D97-AF65-F5344CB8AC3E}">
        <p14:creationId xmlns:p14="http://schemas.microsoft.com/office/powerpoint/2010/main" val="2375232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2178995"/>
            <a:ext cx="10515600" cy="40176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Wyborca niepełnosprawny                  Wyborca z niepełnosprawnością 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72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Kodeks wyborczy – propozycje zmian</a:t>
            </a:r>
            <a:br>
              <a:rPr lang="pl-PL" dirty="0"/>
            </a:br>
            <a:r>
              <a:rPr lang="pl-PL" dirty="0"/>
              <a:t>_____________________________________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614E0802-89A8-DD3F-4447-94F4B7C54FF3}"/>
              </a:ext>
            </a:extLst>
          </p:cNvPr>
          <p:cNvSpPr/>
          <p:nvPr/>
        </p:nvSpPr>
        <p:spPr>
          <a:xfrm>
            <a:off x="5049464" y="3751816"/>
            <a:ext cx="700391" cy="4359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3236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6B7B22-0DF7-E1D7-6127-BE6EB4B68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6600" b="1" dirty="0"/>
          </a:p>
          <a:p>
            <a:pPr marL="0" indent="0">
              <a:buNone/>
            </a:pPr>
            <a:endParaRPr lang="pl-PL" sz="6600" b="1" dirty="0"/>
          </a:p>
          <a:p>
            <a:pPr marL="0" indent="0">
              <a:buNone/>
            </a:pPr>
            <a:r>
              <a:rPr lang="pl-PL" sz="6600" b="1" dirty="0"/>
              <a:t>PRAWO WYBORCZE</a:t>
            </a:r>
          </a:p>
          <a:p>
            <a:pPr marL="0" indent="0">
              <a:buNone/>
            </a:pPr>
            <a:r>
              <a:rPr lang="pl-PL" dirty="0"/>
              <a:t>___________________________________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Konsultacje społeczne</a:t>
            </a:r>
          </a:p>
        </p:txBody>
      </p:sp>
    </p:spTree>
    <p:extLst>
      <p:ext uri="{BB962C8B-B14F-4D97-AF65-F5344CB8AC3E}">
        <p14:creationId xmlns:p14="http://schemas.microsoft.com/office/powerpoint/2010/main" val="130791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452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„[…] z zasady powszechności wyborów wynika ciążący na właściwych organach państwowych obowiązek takiego zorganizowania wyborów, by każdy komu służy podmiotowe prawo wyborcze, miał realną możliwość skorzystania z niego”.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Wyrok Trybunału Konstytucyjnego z dnia 20 lipca 2011 r., sygn. K 9/11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b="1" dirty="0"/>
              <a:t>Zasada powszechności wyborów</a:t>
            </a:r>
            <a:br>
              <a:rPr lang="pl-PL" dirty="0"/>
            </a:br>
            <a:r>
              <a:rPr lang="pl-PL" dirty="0"/>
              <a:t>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3854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2178995"/>
            <a:ext cx="10515600" cy="40176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Artykuł 29 Udział w życiu politycznym i publicznym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Państwa Strony zagwarantują osobom niepełnosprawnym prawa polityczne i możliwość korzystania z nich, na zasadzie równości z innymi osobami oraz zobowiązują się do: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72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b="1" dirty="0"/>
              <a:t>Konwencja ONZ o prawach osób niepełnosprawnych (1)</a:t>
            </a:r>
            <a:br>
              <a:rPr lang="pl-PL" dirty="0"/>
            </a:br>
            <a:r>
              <a:rPr lang="pl-PL" dirty="0"/>
              <a:t>_____________________________________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D5D037E-4275-AD85-402F-F82818791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65600"/>
            <a:ext cx="5880166" cy="5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2178995"/>
            <a:ext cx="10515600" cy="41592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Artykuł 29 Udział w życiu politycznym i publicznym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(a) zapewnienia, że osoby niepełnosprawne będą mogły efektywnie i w pełni uczestniczyć w życiu politycznym i publicznym, na zasadzie równości z innymi osobami, bezpośrednio lub za pośrednictwem swobodnie wybranych przedstawicieli, włączając w to prawo i możliwość korzystania z czynnego i biernego prawa wyborczego, między innymi poprzez:</a:t>
            </a:r>
          </a:p>
          <a:p>
            <a:pPr marL="0" indent="0">
              <a:buNone/>
            </a:pPr>
            <a:r>
              <a:rPr lang="pl-PL" dirty="0"/>
              <a:t>(i) zapewnienie, że tryb głosowania oraz stosowane w związku z nim urządzenia i  materiały będą odpowiednie, dostępne i łatwe do zrozumienia i użycia,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72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b="1" dirty="0"/>
              <a:t>Konwencja ONZ o prawach osób niepełnosprawnych (2)</a:t>
            </a:r>
            <a:br>
              <a:rPr lang="pl-PL" dirty="0"/>
            </a:br>
            <a:r>
              <a:rPr lang="pl-PL" dirty="0"/>
              <a:t>_____________________________________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8A5F91C-6B17-11BD-2CFA-385B581BE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409207"/>
            <a:ext cx="5755123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2178995"/>
            <a:ext cx="10515600" cy="40176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Artykuł 29 Udział w życiu politycznym i publicznym</a:t>
            </a:r>
          </a:p>
          <a:p>
            <a:pPr marL="0" indent="0">
              <a:buNone/>
            </a:pPr>
            <a:r>
              <a:rPr lang="pl-PL" dirty="0"/>
              <a:t>(ii) ochronę praw osób niepełnosprawnych do tajnego głosowania w wyborach i referendach publicznych bez zastraszania, a także do kandydowania w wyborach, efektywnego sprawowania urzędu i pełnienia wszelkich funkcji publicznych na wszystkich szczeblach rządzenia, ułatwianie korzystania ze wspomagających i nowych technologii tam, gdzie to właściwe,</a:t>
            </a:r>
          </a:p>
          <a:p>
            <a:pPr marL="0" indent="0">
              <a:buNone/>
            </a:pPr>
            <a:r>
              <a:rPr lang="pl-PL" dirty="0"/>
              <a:t>(iii) gwarancje swobody wyrażania woli przez osoby niepełnosprawne występujące jako wyborcy i, w tym celu, tam gdzie to konieczne, zezwalanie osobom niepełnosprawnym, na ich życzenie, na korzystanie z pomocy w głosowaniu ze strony wybranej przez nie osoby;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72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b="1" dirty="0"/>
              <a:t>Konwencja ONZ o prawach osób niepełnosprawnych (3)</a:t>
            </a:r>
            <a:br>
              <a:rPr lang="pl-PL" dirty="0"/>
            </a:br>
            <a:r>
              <a:rPr lang="pl-PL" dirty="0"/>
              <a:t>_____________________________________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EE8D54A-1D29-9796-91C9-C549E992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73" y="6338274"/>
            <a:ext cx="580234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9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2178995"/>
            <a:ext cx="10515600" cy="4017631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800" dirty="0">
                <a:ea typeface="Calibri" panose="020F0502020204030204" pitchFamily="34" charset="0"/>
              </a:rPr>
              <a:t>Kodeks wyborczy przedstawia szeroką </a:t>
            </a:r>
            <a:r>
              <a:rPr lang="pl-PL" altLang="pl-PL" sz="2800" b="1" dirty="0">
                <a:ea typeface="Calibri" panose="020F0502020204030204" pitchFamily="34" charset="0"/>
              </a:rPr>
              <a:t>definicję wyborcy z niepełnosprawnością</a:t>
            </a:r>
            <a:r>
              <a:rPr lang="pl-PL" altLang="pl-PL" sz="2800" dirty="0">
                <a:ea typeface="Calibri" panose="020F0502020204030204" pitchFamily="34" charset="0"/>
              </a:rPr>
              <a:t>.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800" dirty="0"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800" dirty="0">
                <a:ea typeface="Calibri" panose="020F0502020204030204" pitchFamily="34" charset="0"/>
              </a:rPr>
              <a:t>Art. 5 pkt 11 wskazuje, że ilekroć w Kodeksie wyborczym jest mowa o wyborcy niepełnosprawnym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800" dirty="0"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800" dirty="0">
                <a:ea typeface="Calibri" panose="020F0502020204030204" pitchFamily="34" charset="0"/>
              </a:rPr>
              <a:t>„[…] należy przez to rozumieć wyborcę o ograniczonej sprawności fizycznej, psychicznej, umysłowej lub w zakresie zmysłów, która utrudnia mu wzięcie udziału w wyborach”.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dirty="0"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 dirty="0"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 dirty="0"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800" dirty="0">
                <a:ea typeface="Calibri" panose="020F0502020204030204" pitchFamily="34" charset="0"/>
              </a:rPr>
              <a:t>Ustawa z dnia 5 stycznia 2011 r. Kodeks wyborczy (Dz. U. z 2022 r. poz. 1277 i 2418 oraz z 2023 r. poz. 497).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72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Kodeks wyborczy</a:t>
            </a:r>
            <a:br>
              <a:rPr lang="pl-PL" dirty="0"/>
            </a:br>
            <a:r>
              <a:rPr lang="pl-PL" dirty="0"/>
              <a:t>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20331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57F15A-8FAA-ED32-AC57-CEE9A1B83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 fontScale="90000"/>
          </a:bodyPr>
          <a:lstStyle/>
          <a:p>
            <a:pPr algn="l"/>
            <a:r>
              <a:rPr lang="pl-PL" sz="7200" b="1" dirty="0"/>
              <a:t>Lokale wyborcze dostosowane do potrzeb wyborców                               z niepełnosprawnościami</a:t>
            </a:r>
          </a:p>
        </p:txBody>
      </p:sp>
    </p:spTree>
    <p:extLst>
      <p:ext uri="{BB962C8B-B14F-4D97-AF65-F5344CB8AC3E}">
        <p14:creationId xmlns:p14="http://schemas.microsoft.com/office/powerpoint/2010/main" val="36617432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2244</Words>
  <Application>Microsoft Office PowerPoint</Application>
  <PresentationFormat>Panoramiczny</PresentationFormat>
  <Paragraphs>177</Paragraphs>
  <Slides>38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Motyw pakietu Office</vt:lpstr>
      <vt:lpstr>Konsultacje społeczne propozycji do projektu ustawy wdrażającej Konwencję ONZ  o prawach osób niepełnosprawnych</vt:lpstr>
      <vt:lpstr>Prezentacja programu PowerPoint</vt:lpstr>
      <vt:lpstr>  Konstytucja RP ____________________________________</vt:lpstr>
      <vt:lpstr>  Zasada powszechności wyborów ____________________________________</vt:lpstr>
      <vt:lpstr>  Konwencja ONZ o prawach osób niepełnosprawnych (1) _____________________________________</vt:lpstr>
      <vt:lpstr>  Konwencja ONZ o prawach osób niepełnosprawnych (2) _____________________________________</vt:lpstr>
      <vt:lpstr>  Konwencja ONZ o prawach osób niepełnosprawnych (3) _____________________________________</vt:lpstr>
      <vt:lpstr> Kodeks wyborczy _____________________________________</vt:lpstr>
      <vt:lpstr>Lokale wyborcze dostosowane do potrzeb wyborców                               z niepełnosprawnościami</vt:lpstr>
      <vt:lpstr> Kodeks wyborczy _____________________________________</vt:lpstr>
      <vt:lpstr>Prezentacja programu PowerPoint</vt:lpstr>
      <vt:lpstr> </vt:lpstr>
      <vt:lpstr> Kodeks wyborczy _____________________________________</vt:lpstr>
      <vt:lpstr> Kodeks wyborczy – akt wykonawczy _____________________________________</vt:lpstr>
      <vt:lpstr> Komitet ONZ ds. praw osób z niepełnosprawnościami _____________________________________</vt:lpstr>
      <vt:lpstr>Prezentacja programu PowerPoint</vt:lpstr>
      <vt:lpstr>Prezentacja programu PowerPoint</vt:lpstr>
      <vt:lpstr>Prezentacja programu PowerPoint</vt:lpstr>
      <vt:lpstr> Propozycje zmian _____________________________________</vt:lpstr>
      <vt:lpstr> Kodeks wyborczy – propozycje zmian _____________________________________</vt:lpstr>
      <vt:lpstr> Propozycje w zakresie przepisów wprowadzających Ustawę o wyrównywaniu szans osób z niepełnosprawnościami _____________________________________</vt:lpstr>
      <vt:lpstr>Procedury głosowania</vt:lpstr>
      <vt:lpstr> Kodeks wyborczy _____________________________________</vt:lpstr>
      <vt:lpstr> Komitet ONZ ds. Praw Osób z Niepełnosprawnościami _____________________________________</vt:lpstr>
      <vt:lpstr> Kodeks wyborczy – propozycje zmian _____________________________________</vt:lpstr>
      <vt:lpstr>Elektroniczne urządzenie do głosowania</vt:lpstr>
      <vt:lpstr>Elektroniczne urządzenie do głosowania</vt:lpstr>
      <vt:lpstr>Elektroniczne urządzenie do głosowania</vt:lpstr>
      <vt:lpstr>Informacja o komitetach wyborczych i kandydatach</vt:lpstr>
      <vt:lpstr> Kodeks wyborczy – propozycje zmian _____________________________________</vt:lpstr>
      <vt:lpstr>Prawa wyborcze osób ubezwłasnowolnionych</vt:lpstr>
      <vt:lpstr> Konstytucja RP _____________________________________</vt:lpstr>
      <vt:lpstr> Kodeks wyborczy _____________________________________</vt:lpstr>
      <vt:lpstr>Pełnienie funkcji z wyboru przez osoby z niepełnosprawnościami</vt:lpstr>
      <vt:lpstr> Kodeks wyborczy – propozycje zmian _____________________________________</vt:lpstr>
      <vt:lpstr>Terminologia </vt:lpstr>
      <vt:lpstr> Kodeks wyborczy – propozycje zmian _____________________________________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Konsultacje społeczne projektu ustawy wdrażającej Konwencję</dc:title>
  <dc:creator>Joanna Bryk</dc:creator>
  <cp:lastModifiedBy>Joanna Bryk</cp:lastModifiedBy>
  <cp:revision>38</cp:revision>
  <dcterms:created xsi:type="dcterms:W3CDTF">2022-05-10T13:23:10Z</dcterms:created>
  <dcterms:modified xsi:type="dcterms:W3CDTF">2023-10-12T07:32:34Z</dcterms:modified>
</cp:coreProperties>
</file>